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4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1"/>
          <p:cNvCxnSpPr/>
          <p:nvPr/>
        </p:nvCxnSpPr>
        <p:spPr>
          <a:xfrm>
            <a:off x="2286000" y="2103120"/>
            <a:ext cx="7589520" cy="0"/>
          </a:xfrm>
          <a:prstGeom prst="line">
            <a:avLst/>
          </a:prstGeom>
          <a:ln w="254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286000"/>
            <a:ext cx="12191695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7200" b="1" i="0" dirty="0">
                <a:solidFill>
                  <a:srgbClr val="101010"/>
                </a:solidFill>
                <a:latin typeface="Calibri"/>
              </a:rPr>
              <a:t>ROBOT </a:t>
            </a:r>
            <a:r>
              <a:rPr lang="en-US" sz="7200" b="1" i="0" dirty="0">
                <a:solidFill>
                  <a:srgbClr val="101010"/>
                </a:solidFill>
                <a:latin typeface="Calibri"/>
              </a:rPr>
              <a:t>RIOT</a:t>
            </a:r>
            <a:endParaRPr sz="7200" b="1" i="0" dirty="0">
              <a:solidFill>
                <a:srgbClr val="10101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83280"/>
            <a:ext cx="12191695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2200" b="0" i="1" dirty="0">
                <a:solidFill>
                  <a:srgbClr val="666666"/>
                </a:solidFill>
                <a:latin typeface="Calibri"/>
              </a:rPr>
              <a:t>2D Top-down Roguelike Action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2286000" y="3931920"/>
            <a:ext cx="7589520" cy="0"/>
          </a:xfrm>
          <a:prstGeom prst="line">
            <a:avLst/>
          </a:prstGeom>
          <a:ln w="254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389120"/>
            <a:ext cx="12191695" cy="457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0" i="0">
                <a:solidFill>
                  <a:srgbClr val="333333"/>
                </a:solidFill>
                <a:latin typeface="Calibri"/>
              </a:rPr>
              <a:t>Final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12080"/>
            <a:ext cx="1219169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800" b="1" i="0" dirty="0">
                <a:solidFill>
                  <a:srgbClr val="101010"/>
                </a:solidFill>
                <a:latin typeface="Calibri"/>
              </a:rPr>
              <a:t>Team</a:t>
            </a:r>
            <a:r>
              <a:rPr lang="en-US" sz="1800" b="1" i="0" dirty="0">
                <a:solidFill>
                  <a:srgbClr val="101010"/>
                </a:solidFill>
                <a:latin typeface="Calibri"/>
              </a:rPr>
              <a:t>1</a:t>
            </a:r>
            <a:r>
              <a:rPr sz="1800" b="1" i="0" dirty="0">
                <a:solidFill>
                  <a:srgbClr val="101010"/>
                </a:solidFill>
                <a:latin typeface="Calibri"/>
              </a:rPr>
              <a:t>  ·  Kim Hyunmin   ·   Won Junseo   ·   Yoon </a:t>
            </a:r>
            <a:r>
              <a:rPr sz="1800" b="1" i="0" dirty="0" err="1">
                <a:solidFill>
                  <a:srgbClr val="101010"/>
                </a:solidFill>
                <a:latin typeface="Calibri"/>
              </a:rPr>
              <a:t>Taewoong</a:t>
            </a:r>
            <a:endParaRPr sz="1800" b="1" i="0" dirty="0">
              <a:solidFill>
                <a:srgbClr val="10101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55080"/>
            <a:ext cx="12191695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0" i="0">
                <a:solidFill>
                  <a:srgbClr val="666666"/>
                </a:solidFill>
                <a:latin typeface="Calibri"/>
              </a:rPr>
              <a:t>June 4,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5. User Study — Photos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Place 5 experiment photos in the slots below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10 / 13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37360"/>
            <a:ext cx="3657600" cy="2286000"/>
          </a:xfrm>
          <a:prstGeom prst="rect">
            <a:avLst/>
          </a:prstGeom>
          <a:solidFill>
            <a:srgbClr val="F0F0F0"/>
          </a:solidFill>
          <a:ln w="952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48640" y="2651760"/>
            <a:ext cx="36576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0" i="0">
                <a:solidFill>
                  <a:srgbClr val="666666"/>
                </a:solidFill>
                <a:latin typeface="Calibri"/>
              </a:rPr>
              <a:t>Photo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2926079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000" b="0" i="1">
                <a:solidFill>
                  <a:srgbClr val="666666"/>
                </a:solidFill>
                <a:latin typeface="Calibri"/>
              </a:rPr>
              <a:t>(insert image)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7680" y="1737360"/>
            <a:ext cx="3657600" cy="2286000"/>
          </a:xfrm>
          <a:prstGeom prst="rect">
            <a:avLst/>
          </a:prstGeom>
          <a:solidFill>
            <a:srgbClr val="F0F0F0"/>
          </a:solidFill>
          <a:ln w="952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97680" y="2651760"/>
            <a:ext cx="36576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0" i="0">
                <a:solidFill>
                  <a:srgbClr val="666666"/>
                </a:solidFill>
                <a:latin typeface="Calibri"/>
              </a:rPr>
              <a:t>Photo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7680" y="2926079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000" b="0" i="1">
                <a:solidFill>
                  <a:srgbClr val="666666"/>
                </a:solidFill>
                <a:latin typeface="Calibri"/>
              </a:rPr>
              <a:t>(insert image)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46720" y="1737360"/>
            <a:ext cx="3657600" cy="2286000"/>
          </a:xfrm>
          <a:prstGeom prst="rect">
            <a:avLst/>
          </a:prstGeom>
          <a:solidFill>
            <a:srgbClr val="F0F0F0"/>
          </a:solidFill>
          <a:ln w="952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046720" y="2651760"/>
            <a:ext cx="36576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0" i="0">
                <a:solidFill>
                  <a:srgbClr val="666666"/>
                </a:solidFill>
                <a:latin typeface="Calibri"/>
              </a:rPr>
              <a:t>Photo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720" y="2926079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000" b="0" i="1">
                <a:solidFill>
                  <a:srgbClr val="666666"/>
                </a:solidFill>
                <a:latin typeface="Calibri"/>
              </a:rPr>
              <a:t>(insert image)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4114800"/>
            <a:ext cx="3657600" cy="2286000"/>
          </a:xfrm>
          <a:prstGeom prst="rect">
            <a:avLst/>
          </a:prstGeom>
          <a:solidFill>
            <a:srgbClr val="F0F0F0"/>
          </a:solidFill>
          <a:ln w="952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5029200"/>
            <a:ext cx="36576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0" i="0">
                <a:solidFill>
                  <a:srgbClr val="666666"/>
                </a:solidFill>
                <a:latin typeface="Calibri"/>
              </a:rPr>
              <a:t>Photo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5303520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000" b="0" i="1">
                <a:solidFill>
                  <a:srgbClr val="666666"/>
                </a:solidFill>
                <a:latin typeface="Calibri"/>
              </a:rPr>
              <a:t>(insert image)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97680" y="4114800"/>
            <a:ext cx="3657600" cy="2286000"/>
          </a:xfrm>
          <a:prstGeom prst="rect">
            <a:avLst/>
          </a:prstGeom>
          <a:solidFill>
            <a:srgbClr val="F0F0F0"/>
          </a:solidFill>
          <a:ln w="952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297680" y="5029200"/>
            <a:ext cx="36576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400" b="0" i="0">
                <a:solidFill>
                  <a:srgbClr val="666666"/>
                </a:solidFill>
                <a:latin typeface="Calibri"/>
              </a:rPr>
              <a:t>Photo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7680" y="5303520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000" b="0" i="1">
                <a:solidFill>
                  <a:srgbClr val="666666"/>
                </a:solidFill>
                <a:latin typeface="Calibri"/>
              </a:rPr>
              <a:t>(insert image)</a:t>
            </a:r>
          </a:p>
        </p:txBody>
      </p:sp>
      <p:pic>
        <p:nvPicPr>
          <p:cNvPr id="24" name="그림 23" descr="A person in a white jacket and gray pants is seated at a table, using a laptop with a map application open, in a room with chairs and desks.&#10;&#10;AI 생성 콘텐츠는 정확하지 않을 수 있습니다.">
            <a:extLst>
              <a:ext uri="{FF2B5EF4-FFF2-40B4-BE49-F238E27FC236}">
                <a16:creationId xmlns:a16="http://schemas.microsoft.com/office/drawing/2014/main" id="{7863BF1D-FF36-1739-393B-733CC867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737360"/>
            <a:ext cx="3657600" cy="2285998"/>
          </a:xfrm>
          <a:prstGeom prst="rect">
            <a:avLst/>
          </a:prstGeom>
        </p:spPr>
      </p:pic>
      <p:pic>
        <p:nvPicPr>
          <p:cNvPr id="26" name="그림 25" descr="The image shows a person seated at a desk with a laptop open, working in an office environment with other people present.&#10;&#10;AI 생성 콘텐츠는 정확하지 않을 수 있습니다.">
            <a:extLst>
              <a:ext uri="{FF2B5EF4-FFF2-40B4-BE49-F238E27FC236}">
                <a16:creationId xmlns:a16="http://schemas.microsoft.com/office/drawing/2014/main" id="{A5440EA0-19AC-2F5A-F38E-C548F5C1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9" y="1737360"/>
            <a:ext cx="3657599" cy="2283311"/>
          </a:xfrm>
          <a:prstGeom prst="rect">
            <a:avLst/>
          </a:prstGeom>
        </p:spPr>
      </p:pic>
      <p:pic>
        <p:nvPicPr>
          <p:cNvPr id="28" name="그림 27" descr="A young man in a light blue shirt is seated at a desk in a classroom, working on a laptop connected to a power adapter and external devices.&#10;&#10;AI 생성 콘텐츠는 정확하지 않을 수 있습니다.">
            <a:extLst>
              <a:ext uri="{FF2B5EF4-FFF2-40B4-BE49-F238E27FC236}">
                <a16:creationId xmlns:a16="http://schemas.microsoft.com/office/drawing/2014/main" id="{43AF13FF-64BA-834A-46EF-3F5CA8526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17" y="1733326"/>
            <a:ext cx="3657599" cy="2290034"/>
          </a:xfrm>
          <a:prstGeom prst="rect">
            <a:avLst/>
          </a:prstGeom>
        </p:spPr>
      </p:pic>
      <p:pic>
        <p:nvPicPr>
          <p:cNvPr id="30" name="그림 29" descr="Two individuals are sitting on a wooden surface, one working on a laptop with a colorful patterned background, while the other holds a bottle of beer.&#10;&#10;AI 생성 콘텐츠는 정확하지 않을 수 있습니다.">
            <a:extLst>
              <a:ext uri="{FF2B5EF4-FFF2-40B4-BE49-F238E27FC236}">
                <a16:creationId xmlns:a16="http://schemas.microsoft.com/office/drawing/2014/main" id="{AB72CACB-A931-FA0B-93C6-374C7F303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1" y="4114801"/>
            <a:ext cx="3657600" cy="2285999"/>
          </a:xfrm>
          <a:prstGeom prst="rect">
            <a:avLst/>
          </a:prstGeom>
        </p:spPr>
      </p:pic>
      <p:pic>
        <p:nvPicPr>
          <p:cNvPr id="32" name="그림 31" descr="The image depicts a cute robot named Claude sitting on a wooden desk, next to a laptop displaying a coding interface, in a classroom setting with rows of chairs and a window in the background.&#10;&#10;AI 생성 콘텐츠는 정확하지 않을 수 있습니다.">
            <a:extLst>
              <a:ext uri="{FF2B5EF4-FFF2-40B4-BE49-F238E27FC236}">
                <a16:creationId xmlns:a16="http://schemas.microsoft.com/office/drawing/2014/main" id="{80B85833-02FD-DA27-2654-5E8E84113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681" y="4114801"/>
            <a:ext cx="3657598" cy="2285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6.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6.1 Quantitative Results (n = 6)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11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73736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Key Metrics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194560"/>
            <a:ext cx="9326880" cy="457200"/>
          </a:xfrm>
          <a:prstGeom prst="rect">
            <a:avLst/>
          </a:prstGeom>
          <a:solidFill>
            <a:srgbClr val="101010"/>
          </a:solidFill>
          <a:ln w="9525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40080" y="2267712"/>
            <a:ext cx="22402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Calibri"/>
              </a:rPr>
              <a:t>Metric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7520" y="2267712"/>
            <a:ext cx="777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P1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1920" y="2267712"/>
            <a:ext cx="777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P2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6320" y="2267712"/>
            <a:ext cx="777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P3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720" y="2267712"/>
            <a:ext cx="777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P4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5120" y="2267712"/>
            <a:ext cx="777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P5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9519" y="2267712"/>
            <a:ext cx="777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P6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3919" y="2267712"/>
            <a:ext cx="13258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Average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" y="2651760"/>
            <a:ext cx="932688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40080" y="2715768"/>
            <a:ext cx="22402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333333"/>
                </a:solidFill>
                <a:latin typeface="Calibri"/>
              </a:rPr>
              <a:t>F1 Clear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17520" y="271576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1920" y="271576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6320" y="271576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0720" y="271576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5120" y="271576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9519" y="271576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03919" y="2715768"/>
            <a:ext cx="132588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 dirty="0">
                <a:solidFill>
                  <a:srgbClr val="333333"/>
                </a:solidFill>
                <a:latin typeface="Calibri"/>
              </a:rPr>
              <a:t>83</a:t>
            </a:r>
            <a:r>
              <a:rPr sz="1100" b="1" i="0" dirty="0">
                <a:solidFill>
                  <a:srgbClr val="333333"/>
                </a:solidFill>
                <a:latin typeface="Calibri"/>
              </a:rPr>
              <a:t>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3063240"/>
            <a:ext cx="9326880" cy="411480"/>
          </a:xfrm>
          <a:prstGeom prst="rect">
            <a:avLst/>
          </a:prstGeom>
          <a:solidFill>
            <a:srgbClr val="F6F6F6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40080" y="3127248"/>
            <a:ext cx="22402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333333"/>
                </a:solidFill>
                <a:latin typeface="Calibri"/>
              </a:rPr>
              <a:t>F2 Clear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7520" y="312724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100" dirty="0">
                <a:solidFill>
                  <a:srgbClr val="333333"/>
                </a:solidFill>
              </a:rPr>
              <a:t>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31920" y="312724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 dirty="0">
                <a:solidFill>
                  <a:srgbClr val="333333"/>
                </a:solidFill>
                <a:latin typeface="Calibri"/>
              </a:rPr>
              <a:t>✗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6320" y="312724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ko-KR" altLang="en-US" sz="1100" dirty="0">
                <a:solidFill>
                  <a:srgbClr val="333333"/>
                </a:solidFill>
              </a:rPr>
              <a:t>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0720" y="312724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✗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5120" y="312724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 dirty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89519" y="312724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03919" y="3127248"/>
            <a:ext cx="132588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 dirty="0">
                <a:solidFill>
                  <a:srgbClr val="333333"/>
                </a:solidFill>
                <a:latin typeface="Calibri"/>
              </a:rPr>
              <a:t>33</a:t>
            </a:r>
            <a:r>
              <a:rPr sz="1100" b="1" i="0" dirty="0">
                <a:solidFill>
                  <a:srgbClr val="333333"/>
                </a:solidFill>
                <a:latin typeface="Calibri"/>
              </a:rPr>
              <a:t>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3474720"/>
            <a:ext cx="932688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40080" y="3538728"/>
            <a:ext cx="22402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333333"/>
                </a:solidFill>
                <a:latin typeface="Calibri"/>
              </a:rPr>
              <a:t>F3 Clear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17520" y="353872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1920" y="353872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✗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46320" y="353872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✗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60720" y="353872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✗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5120" y="353872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89519" y="353872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03919" y="3538728"/>
            <a:ext cx="132588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 dirty="0">
                <a:solidFill>
                  <a:srgbClr val="333333"/>
                </a:solidFill>
                <a:latin typeface="Calibri"/>
              </a:rPr>
              <a:t>17</a:t>
            </a:r>
            <a:r>
              <a:rPr sz="1100" b="1" i="0" dirty="0">
                <a:solidFill>
                  <a:srgbClr val="333333"/>
                </a:solidFill>
                <a:latin typeface="Calibri"/>
              </a:rPr>
              <a:t>%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8640" y="3886200"/>
            <a:ext cx="9326880" cy="411480"/>
          </a:xfrm>
          <a:prstGeom prst="rect">
            <a:avLst/>
          </a:prstGeom>
          <a:solidFill>
            <a:srgbClr val="F6F6F6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40080" y="3950208"/>
            <a:ext cx="22402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333333"/>
                </a:solidFill>
                <a:latin typeface="Calibri"/>
              </a:rPr>
              <a:t>Total Time (min)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17520" y="395020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13.2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1920" y="395020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14.8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46320" y="395020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ko-KR" sz="1100" b="0" i="0" dirty="0">
                <a:solidFill>
                  <a:srgbClr val="333333"/>
                </a:solidFill>
                <a:latin typeface="Calibri"/>
              </a:rPr>
              <a:t>1</a:t>
            </a:r>
            <a:r>
              <a:rPr lang="en-US" sz="1100" b="0" i="0" dirty="0">
                <a:solidFill>
                  <a:srgbClr val="333333"/>
                </a:solidFill>
                <a:latin typeface="Calibri"/>
              </a:rPr>
              <a:t>2.9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60720" y="395020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12.5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75120" y="395020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0" i="0" dirty="0">
                <a:solidFill>
                  <a:srgbClr val="333333"/>
                </a:solidFill>
                <a:latin typeface="Calibri"/>
              </a:rPr>
              <a:t>15.1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89519" y="395020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11.5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03919" y="3950208"/>
            <a:ext cx="13258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1" i="0">
                <a:solidFill>
                  <a:srgbClr val="333333"/>
                </a:solidFill>
                <a:latin typeface="Calibri"/>
              </a:rPr>
              <a:t>13.3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8640" y="4297680"/>
            <a:ext cx="932688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40080" y="4361688"/>
            <a:ext cx="224028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333333"/>
                </a:solidFill>
                <a:latin typeface="Calibri"/>
              </a:rPr>
              <a:t>Death Count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17520" y="436168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Calibri"/>
              </a:rPr>
              <a:t>1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31920" y="436168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Calibri"/>
              </a:rPr>
              <a:t>1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46320" y="436168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Calibri"/>
              </a:rPr>
              <a:t>1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60720" y="436168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333333"/>
                </a:solidFill>
                <a:latin typeface="Calibri"/>
              </a:rPr>
              <a:t>1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75120" y="4361688"/>
            <a:ext cx="77724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0" i="0" dirty="0">
                <a:solidFill>
                  <a:srgbClr val="333333"/>
                </a:solidFill>
                <a:latin typeface="Calibri"/>
              </a:rPr>
              <a:t>8</a:t>
            </a:r>
            <a:endParaRPr sz="11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89519" y="4361688"/>
            <a:ext cx="7772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03919" y="4361688"/>
            <a:ext cx="132588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1" i="0" dirty="0">
                <a:solidFill>
                  <a:srgbClr val="333333"/>
                </a:solidFill>
                <a:latin typeface="Calibri"/>
              </a:rPr>
              <a:t>2.16</a:t>
            </a:r>
            <a:endParaRPr sz="1100" b="1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8640" y="498348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alibri"/>
              </a:rPr>
              <a:t>Observations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1520" y="5303520"/>
            <a:ext cx="10972800" cy="1371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F1 clear rate 83% — entry barrier is reasonable</a:t>
            </a:r>
          </a:p>
          <a:p>
            <a:pPr algn="l">
              <a:lnSpc>
                <a:spcPct val="140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F3 clear rate drops to 50% — late-game difficulty ramps quickly</a:t>
            </a:r>
          </a:p>
          <a:p>
            <a:pPr algn="l">
              <a:lnSpc>
                <a:spcPct val="140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Average run is 13.3 min with 3.0 deaths — death-to-retry loop stays tight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C550E39D-2739-8F98-7FFD-29A7784809B8}"/>
              </a:ext>
            </a:extLst>
          </p:cNvPr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6. Results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5CF266-4D20-88F5-4CA4-AE2BCD185C13}"/>
              </a:ext>
            </a:extLst>
          </p:cNvPr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6.2 Post-Survey Results  ·  Rating (score)  ·  Review (text)  ·  Recommend (Y/N)</a:t>
            </a:r>
          </a:p>
        </p:txBody>
      </p:sp>
      <p:cxnSp>
        <p:nvCxnSpPr>
          <p:cNvPr id="73" name="Connector 3">
            <a:extLst>
              <a:ext uri="{FF2B5EF4-FFF2-40B4-BE49-F238E27FC236}">
                <a16:creationId xmlns:a16="http://schemas.microsoft.com/office/drawing/2014/main" id="{A987AB39-4F8D-C247-2720-422EFBA74BE1}"/>
              </a:ext>
            </a:extLst>
          </p:cNvPr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4">
            <a:extLst>
              <a:ext uri="{FF2B5EF4-FFF2-40B4-BE49-F238E27FC236}">
                <a16:creationId xmlns:a16="http://schemas.microsoft.com/office/drawing/2014/main" id="{1D3A9D4C-3A06-AC93-225C-8AA97C224EE6}"/>
              </a:ext>
            </a:extLst>
          </p:cNvPr>
          <p:cNvSpPr/>
          <p:nvPr/>
        </p:nvSpPr>
        <p:spPr>
          <a:xfrm>
            <a:off x="548640" y="1691640"/>
            <a:ext cx="3657600" cy="1554480"/>
          </a:xfrm>
          <a:prstGeom prst="rect">
            <a:avLst/>
          </a:prstGeom>
          <a:solidFill>
            <a:srgbClr val="101010"/>
          </a:solidFill>
          <a:ln w="9525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2D580A-4DC3-54D0-E3C3-E9A0DEBEDE79}"/>
              </a:ext>
            </a:extLst>
          </p:cNvPr>
          <p:cNvSpPr txBox="1"/>
          <p:nvPr/>
        </p:nvSpPr>
        <p:spPr>
          <a:xfrm>
            <a:off x="548640" y="1828800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AVERAGE RATING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59E997-F25B-5E92-0349-CB3727EEE22F}"/>
              </a:ext>
            </a:extLst>
          </p:cNvPr>
          <p:cNvSpPr txBox="1"/>
          <p:nvPr/>
        </p:nvSpPr>
        <p:spPr>
          <a:xfrm>
            <a:off x="548640" y="2103120"/>
            <a:ext cx="3657600" cy="777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4600" b="1" i="0">
                <a:solidFill>
                  <a:srgbClr val="FFFFFF"/>
                </a:solidFill>
                <a:latin typeface="Calibri"/>
              </a:rPr>
              <a:t>4.98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0D1B58-7549-5486-BA37-522791105F63}"/>
              </a:ext>
            </a:extLst>
          </p:cNvPr>
          <p:cNvSpPr txBox="1"/>
          <p:nvPr/>
        </p:nvSpPr>
        <p:spPr>
          <a:xfrm>
            <a:off x="548640" y="2944368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FFFFFF"/>
                </a:solidFill>
                <a:latin typeface="Calibri"/>
              </a:rPr>
              <a:t>/ 5.0   ·   n = 5</a:t>
            </a: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7E7CECBC-6D5B-841D-1FFA-B3E929858CB0}"/>
              </a:ext>
            </a:extLst>
          </p:cNvPr>
          <p:cNvSpPr/>
          <p:nvPr/>
        </p:nvSpPr>
        <p:spPr>
          <a:xfrm>
            <a:off x="4389120" y="1691640"/>
            <a:ext cx="3657600" cy="1554480"/>
          </a:xfrm>
          <a:prstGeom prst="rect">
            <a:avLst/>
          </a:prstGeom>
          <a:solidFill>
            <a:srgbClr val="FFFFFF"/>
          </a:solidFill>
          <a:ln w="1524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6DBB09D-00A3-8EB5-FDF7-A1474A2285AF}"/>
              </a:ext>
            </a:extLst>
          </p:cNvPr>
          <p:cNvSpPr txBox="1"/>
          <p:nvPr/>
        </p:nvSpPr>
        <p:spPr>
          <a:xfrm>
            <a:off x="4389120" y="1828800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1" i="0">
                <a:solidFill>
                  <a:srgbClr val="101010"/>
                </a:solidFill>
                <a:latin typeface="Calibri"/>
              </a:rPr>
              <a:t>RECOMMEND (Y / N)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43C9B15-5EAF-C91E-D6E6-D80648060B20}"/>
              </a:ext>
            </a:extLst>
          </p:cNvPr>
          <p:cNvSpPr txBox="1"/>
          <p:nvPr/>
        </p:nvSpPr>
        <p:spPr>
          <a:xfrm>
            <a:off x="4389120" y="2103120"/>
            <a:ext cx="3657600" cy="7772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4600" b="1" i="0">
                <a:solidFill>
                  <a:srgbClr val="101010"/>
                </a:solidFill>
                <a:latin typeface="Calibri"/>
              </a:rPr>
              <a:t>5 / 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559D88-DD2E-0E81-E3D1-A93F3FD94A3D}"/>
              </a:ext>
            </a:extLst>
          </p:cNvPr>
          <p:cNvSpPr txBox="1"/>
          <p:nvPr/>
        </p:nvSpPr>
        <p:spPr>
          <a:xfrm>
            <a:off x="4389120" y="2944368"/>
            <a:ext cx="36576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0">
                <a:solidFill>
                  <a:srgbClr val="333333"/>
                </a:solidFill>
                <a:latin typeface="Calibri"/>
              </a:rPr>
              <a:t>100%  said YES</a:t>
            </a: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844EAD6E-FE6C-8665-1C09-DCD9516BE9FD}"/>
              </a:ext>
            </a:extLst>
          </p:cNvPr>
          <p:cNvSpPr/>
          <p:nvPr/>
        </p:nvSpPr>
        <p:spPr>
          <a:xfrm>
            <a:off x="8229600" y="1691640"/>
            <a:ext cx="3383280" cy="1554480"/>
          </a:xfrm>
          <a:prstGeom prst="rect">
            <a:avLst/>
          </a:prstGeom>
          <a:solidFill>
            <a:srgbClr val="FFFFFF"/>
          </a:solidFill>
          <a:ln w="6350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37B6A80-6C10-C149-D7FC-74384D40F214}"/>
              </a:ext>
            </a:extLst>
          </p:cNvPr>
          <p:cNvSpPr txBox="1"/>
          <p:nvPr/>
        </p:nvSpPr>
        <p:spPr>
          <a:xfrm>
            <a:off x="8366760" y="1828800"/>
            <a:ext cx="310896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1" i="0">
                <a:solidFill>
                  <a:srgbClr val="101010"/>
                </a:solidFill>
                <a:latin typeface="Calibri"/>
              </a:rPr>
              <a:t>Survey Items</a:t>
            </a:r>
          </a:p>
        </p:txBody>
      </p:sp>
      <p:cxnSp>
        <p:nvCxnSpPr>
          <p:cNvPr id="84" name="Connector 14">
            <a:extLst>
              <a:ext uri="{FF2B5EF4-FFF2-40B4-BE49-F238E27FC236}">
                <a16:creationId xmlns:a16="http://schemas.microsoft.com/office/drawing/2014/main" id="{0C654DC5-DE35-0632-1F89-423B3BE7FCEB}"/>
              </a:ext>
            </a:extLst>
          </p:cNvPr>
          <p:cNvCxnSpPr/>
          <p:nvPr/>
        </p:nvCxnSpPr>
        <p:spPr>
          <a:xfrm>
            <a:off x="8366760" y="2121408"/>
            <a:ext cx="3108960" cy="0"/>
          </a:xfrm>
          <a:prstGeom prst="line">
            <a:avLst/>
          </a:prstGeom>
          <a:ln w="6350">
            <a:solidFill>
              <a:srgbClr val="CC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F3974C0-9DD7-6926-3D9A-56910694CEDB}"/>
              </a:ext>
            </a:extLst>
          </p:cNvPr>
          <p:cNvSpPr txBox="1"/>
          <p:nvPr/>
        </p:nvSpPr>
        <p:spPr>
          <a:xfrm>
            <a:off x="8366760" y="2194560"/>
            <a:ext cx="310896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01010"/>
                </a:solidFill>
                <a:latin typeface="Calibri"/>
              </a:rPr>
              <a:t>▸  Rating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1223874-6ED7-1ED4-645F-29D267CE77D2}"/>
              </a:ext>
            </a:extLst>
          </p:cNvPr>
          <p:cNvSpPr txBox="1"/>
          <p:nvPr/>
        </p:nvSpPr>
        <p:spPr>
          <a:xfrm>
            <a:off x="8366760" y="2423160"/>
            <a:ext cx="310896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666666"/>
                </a:solidFill>
                <a:latin typeface="Calibri"/>
              </a:rPr>
              <a:t>    Score out of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2A321E-AA3B-159B-68F1-D93686B28B6C}"/>
              </a:ext>
            </a:extLst>
          </p:cNvPr>
          <p:cNvSpPr txBox="1"/>
          <p:nvPr/>
        </p:nvSpPr>
        <p:spPr>
          <a:xfrm>
            <a:off x="8366760" y="2606040"/>
            <a:ext cx="310896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01010"/>
                </a:solidFill>
                <a:latin typeface="Calibri"/>
              </a:rPr>
              <a:t>▸  Review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69F014-B39A-EB9F-D64F-76A0A9AF6FC4}"/>
              </a:ext>
            </a:extLst>
          </p:cNvPr>
          <p:cNvSpPr txBox="1"/>
          <p:nvPr/>
        </p:nvSpPr>
        <p:spPr>
          <a:xfrm>
            <a:off x="8366760" y="2834640"/>
            <a:ext cx="310896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666666"/>
                </a:solidFill>
                <a:latin typeface="Calibri"/>
              </a:rPr>
              <a:t>    Written feedback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8345AC-D7A7-3EC4-8F70-74502CAECC55}"/>
              </a:ext>
            </a:extLst>
          </p:cNvPr>
          <p:cNvSpPr txBox="1"/>
          <p:nvPr/>
        </p:nvSpPr>
        <p:spPr>
          <a:xfrm>
            <a:off x="8366760" y="3017520"/>
            <a:ext cx="3108960" cy="2560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1" i="0">
                <a:solidFill>
                  <a:srgbClr val="101010"/>
                </a:solidFill>
                <a:latin typeface="Calibri"/>
              </a:rPr>
              <a:t>▸  Recommend  (Y / N)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533EE8-377D-9D96-FA73-E2EDDA7BE67C}"/>
              </a:ext>
            </a:extLst>
          </p:cNvPr>
          <p:cNvSpPr txBox="1"/>
          <p:nvPr/>
        </p:nvSpPr>
        <p:spPr>
          <a:xfrm>
            <a:off x="548640" y="34290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>
                <a:solidFill>
                  <a:srgbClr val="101010"/>
                </a:solidFill>
                <a:latin typeface="Calibri"/>
              </a:rPr>
              <a:t>Participant Reviews</a:t>
            </a:r>
          </a:p>
        </p:txBody>
      </p:sp>
      <p:cxnSp>
        <p:nvCxnSpPr>
          <p:cNvPr id="91" name="Connector 21">
            <a:extLst>
              <a:ext uri="{FF2B5EF4-FFF2-40B4-BE49-F238E27FC236}">
                <a16:creationId xmlns:a16="http://schemas.microsoft.com/office/drawing/2014/main" id="{6E4F2AE4-9F2A-E5C7-0804-C9DDE5843DAF}"/>
              </a:ext>
            </a:extLst>
          </p:cNvPr>
          <p:cNvCxnSpPr/>
          <p:nvPr/>
        </p:nvCxnSpPr>
        <p:spPr>
          <a:xfrm>
            <a:off x="548640" y="3794760"/>
            <a:ext cx="11064240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22">
            <a:extLst>
              <a:ext uri="{FF2B5EF4-FFF2-40B4-BE49-F238E27FC236}">
                <a16:creationId xmlns:a16="http://schemas.microsoft.com/office/drawing/2014/main" id="{D3444733-601C-2B1E-CD84-02B44B070A3D}"/>
              </a:ext>
            </a:extLst>
          </p:cNvPr>
          <p:cNvSpPr/>
          <p:nvPr/>
        </p:nvSpPr>
        <p:spPr>
          <a:xfrm>
            <a:off x="548640" y="3931920"/>
            <a:ext cx="2212848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05AD116-F649-1893-CB6C-AE56E38F0083}"/>
              </a:ext>
            </a:extLst>
          </p:cNvPr>
          <p:cNvSpPr txBox="1"/>
          <p:nvPr/>
        </p:nvSpPr>
        <p:spPr>
          <a:xfrm>
            <a:off x="685800" y="4023359"/>
            <a:ext cx="914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P1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DACE8A3-9AF2-7CFE-AD1B-018E2889DEF6}"/>
              </a:ext>
            </a:extLst>
          </p:cNvPr>
          <p:cNvSpPr txBox="1"/>
          <p:nvPr/>
        </p:nvSpPr>
        <p:spPr>
          <a:xfrm>
            <a:off x="1892808" y="4059935"/>
            <a:ext cx="7315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300" b="1" i="0">
                <a:solidFill>
                  <a:srgbClr val="101010"/>
                </a:solidFill>
                <a:latin typeface="Consolas"/>
              </a:rPr>
              <a:t>★ 5.0</a:t>
            </a:r>
          </a:p>
        </p:txBody>
      </p:sp>
      <p:sp>
        <p:nvSpPr>
          <p:cNvPr id="95" name="Rectangle 25">
            <a:extLst>
              <a:ext uri="{FF2B5EF4-FFF2-40B4-BE49-F238E27FC236}">
                <a16:creationId xmlns:a16="http://schemas.microsoft.com/office/drawing/2014/main" id="{FC0301F5-4C9F-11C8-9A2A-740C12F04221}"/>
              </a:ext>
            </a:extLst>
          </p:cNvPr>
          <p:cNvSpPr/>
          <p:nvPr/>
        </p:nvSpPr>
        <p:spPr>
          <a:xfrm>
            <a:off x="685800" y="4480559"/>
            <a:ext cx="960120" cy="292608"/>
          </a:xfrm>
          <a:prstGeom prst="rect">
            <a:avLst/>
          </a:prstGeom>
          <a:solidFill>
            <a:srgbClr val="101010"/>
          </a:solidFill>
          <a:ln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202DB0-A0B3-A6FA-F074-EF55EB6080B1}"/>
              </a:ext>
            </a:extLst>
          </p:cNvPr>
          <p:cNvSpPr txBox="1"/>
          <p:nvPr/>
        </p:nvSpPr>
        <p:spPr>
          <a:xfrm>
            <a:off x="685800" y="4498848"/>
            <a:ext cx="9601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RECOMMEND  Y</a:t>
            </a:r>
          </a:p>
        </p:txBody>
      </p:sp>
      <p:cxnSp>
        <p:nvCxnSpPr>
          <p:cNvPr id="97" name="Connector 27">
            <a:extLst>
              <a:ext uri="{FF2B5EF4-FFF2-40B4-BE49-F238E27FC236}">
                <a16:creationId xmlns:a16="http://schemas.microsoft.com/office/drawing/2014/main" id="{DC45D0FE-F2EE-AD4A-9FF8-60CF7F822724}"/>
              </a:ext>
            </a:extLst>
          </p:cNvPr>
          <p:cNvCxnSpPr/>
          <p:nvPr/>
        </p:nvCxnSpPr>
        <p:spPr>
          <a:xfrm>
            <a:off x="685800" y="4846320"/>
            <a:ext cx="1938528" cy="0"/>
          </a:xfrm>
          <a:prstGeom prst="line">
            <a:avLst/>
          </a:prstGeom>
          <a:ln w="6350">
            <a:solidFill>
              <a:srgbClr val="CC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46B95E4-4150-DC20-F925-754AD3EE31CA}"/>
              </a:ext>
            </a:extLst>
          </p:cNvPr>
          <p:cNvSpPr txBox="1"/>
          <p:nvPr/>
        </p:nvSpPr>
        <p:spPr>
          <a:xfrm>
            <a:off x="685800" y="4937760"/>
            <a:ext cx="1938528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sz="1000">
                <a:solidFill>
                  <a:srgbClr val="333333"/>
                </a:solidFill>
                <a:latin typeface="맑은 고딕"/>
              </a:rPr>
              <a:t>“ 전체적으로 완성도 있는 게임. 대시 등을 섞어서 게임을 진행할 수 있어서 재미있다. 아쉬운 점은 회복 아이템이 없어 한번 죽으면 끝나는 점, 체크포인트도 있으면 좋을 것 같다. ”</a:t>
            </a:r>
          </a:p>
        </p:txBody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53D1E990-691D-3194-7148-F7EBD6C7BD76}"/>
              </a:ext>
            </a:extLst>
          </p:cNvPr>
          <p:cNvSpPr/>
          <p:nvPr/>
        </p:nvSpPr>
        <p:spPr>
          <a:xfrm>
            <a:off x="2834640" y="3931920"/>
            <a:ext cx="2212848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7A3F5A6-DA91-A6EB-C316-7163A37EF43F}"/>
              </a:ext>
            </a:extLst>
          </p:cNvPr>
          <p:cNvSpPr txBox="1"/>
          <p:nvPr/>
        </p:nvSpPr>
        <p:spPr>
          <a:xfrm>
            <a:off x="2971800" y="4023359"/>
            <a:ext cx="914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P2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A733EFC-758A-618D-C06F-0E98E7955EEF}"/>
              </a:ext>
            </a:extLst>
          </p:cNvPr>
          <p:cNvSpPr txBox="1"/>
          <p:nvPr/>
        </p:nvSpPr>
        <p:spPr>
          <a:xfrm>
            <a:off x="4178807" y="4059935"/>
            <a:ext cx="7315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300" b="1" i="0">
                <a:solidFill>
                  <a:srgbClr val="101010"/>
                </a:solidFill>
                <a:latin typeface="Consolas"/>
              </a:rPr>
              <a:t>★ 5.0</a:t>
            </a:r>
          </a:p>
        </p:txBody>
      </p:sp>
      <p:sp>
        <p:nvSpPr>
          <p:cNvPr id="102" name="Rectangle 32">
            <a:extLst>
              <a:ext uri="{FF2B5EF4-FFF2-40B4-BE49-F238E27FC236}">
                <a16:creationId xmlns:a16="http://schemas.microsoft.com/office/drawing/2014/main" id="{58C28B7C-B22A-66A2-8E5D-9BDF60A2702E}"/>
              </a:ext>
            </a:extLst>
          </p:cNvPr>
          <p:cNvSpPr/>
          <p:nvPr/>
        </p:nvSpPr>
        <p:spPr>
          <a:xfrm>
            <a:off x="2971800" y="4480559"/>
            <a:ext cx="960120" cy="292608"/>
          </a:xfrm>
          <a:prstGeom prst="rect">
            <a:avLst/>
          </a:prstGeom>
          <a:solidFill>
            <a:srgbClr val="101010"/>
          </a:solidFill>
          <a:ln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40E0442-3A4C-C245-1D63-7A0707C278BF}"/>
              </a:ext>
            </a:extLst>
          </p:cNvPr>
          <p:cNvSpPr txBox="1"/>
          <p:nvPr/>
        </p:nvSpPr>
        <p:spPr>
          <a:xfrm>
            <a:off x="2971800" y="4498848"/>
            <a:ext cx="9601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RECOMMEND  Y</a:t>
            </a:r>
          </a:p>
        </p:txBody>
      </p:sp>
      <p:cxnSp>
        <p:nvCxnSpPr>
          <p:cNvPr id="104" name="Connector 34">
            <a:extLst>
              <a:ext uri="{FF2B5EF4-FFF2-40B4-BE49-F238E27FC236}">
                <a16:creationId xmlns:a16="http://schemas.microsoft.com/office/drawing/2014/main" id="{609B3EC2-9C20-5A38-22C6-72D8EA836254}"/>
              </a:ext>
            </a:extLst>
          </p:cNvPr>
          <p:cNvCxnSpPr/>
          <p:nvPr/>
        </p:nvCxnSpPr>
        <p:spPr>
          <a:xfrm>
            <a:off x="2971800" y="4846320"/>
            <a:ext cx="1938528" cy="0"/>
          </a:xfrm>
          <a:prstGeom prst="line">
            <a:avLst/>
          </a:prstGeom>
          <a:ln w="6350">
            <a:solidFill>
              <a:srgbClr val="CC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157348B-994E-9049-2036-A4AB54E6721F}"/>
              </a:ext>
            </a:extLst>
          </p:cNvPr>
          <p:cNvSpPr txBox="1"/>
          <p:nvPr/>
        </p:nvSpPr>
        <p:spPr>
          <a:xfrm>
            <a:off x="2971800" y="4937760"/>
            <a:ext cx="1938528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sz="1000">
                <a:solidFill>
                  <a:srgbClr val="333333"/>
                </a:solidFill>
                <a:latin typeface="맑은 고딕"/>
              </a:rPr>
              <a:t>“ 굉장히 컴팩트하게 잘 짜인 탑다운 RPG. 생각보다 매력이 있었다. ”</a:t>
            </a:r>
          </a:p>
        </p:txBody>
      </p:sp>
      <p:sp>
        <p:nvSpPr>
          <p:cNvPr id="106" name="Rectangle 36">
            <a:extLst>
              <a:ext uri="{FF2B5EF4-FFF2-40B4-BE49-F238E27FC236}">
                <a16:creationId xmlns:a16="http://schemas.microsoft.com/office/drawing/2014/main" id="{FA0A81B7-6FBC-420E-47BD-CFA275EDE9F3}"/>
              </a:ext>
            </a:extLst>
          </p:cNvPr>
          <p:cNvSpPr/>
          <p:nvPr/>
        </p:nvSpPr>
        <p:spPr>
          <a:xfrm>
            <a:off x="5120640" y="3931920"/>
            <a:ext cx="2212848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EF3187A-0311-5EDD-6127-FD1C66F1DF65}"/>
              </a:ext>
            </a:extLst>
          </p:cNvPr>
          <p:cNvSpPr txBox="1"/>
          <p:nvPr/>
        </p:nvSpPr>
        <p:spPr>
          <a:xfrm>
            <a:off x="5257800" y="4023359"/>
            <a:ext cx="914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P3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CFADC0-0953-08EF-10A3-790210509E78}"/>
              </a:ext>
            </a:extLst>
          </p:cNvPr>
          <p:cNvSpPr txBox="1"/>
          <p:nvPr/>
        </p:nvSpPr>
        <p:spPr>
          <a:xfrm>
            <a:off x="6464807" y="4059935"/>
            <a:ext cx="7315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300" b="1" i="0">
                <a:solidFill>
                  <a:srgbClr val="101010"/>
                </a:solidFill>
                <a:latin typeface="Consolas"/>
              </a:rPr>
              <a:t>★ 5.0</a:t>
            </a:r>
          </a:p>
        </p:txBody>
      </p:sp>
      <p:sp>
        <p:nvSpPr>
          <p:cNvPr id="109" name="Rectangle 39">
            <a:extLst>
              <a:ext uri="{FF2B5EF4-FFF2-40B4-BE49-F238E27FC236}">
                <a16:creationId xmlns:a16="http://schemas.microsoft.com/office/drawing/2014/main" id="{102A6AF7-160B-3BBE-9F4E-9BB381F6411B}"/>
              </a:ext>
            </a:extLst>
          </p:cNvPr>
          <p:cNvSpPr/>
          <p:nvPr/>
        </p:nvSpPr>
        <p:spPr>
          <a:xfrm>
            <a:off x="5257800" y="4480559"/>
            <a:ext cx="960120" cy="292608"/>
          </a:xfrm>
          <a:prstGeom prst="rect">
            <a:avLst/>
          </a:prstGeom>
          <a:solidFill>
            <a:srgbClr val="101010"/>
          </a:solidFill>
          <a:ln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22DF5E-16B7-BE04-DB81-AD49A0C2AF99}"/>
              </a:ext>
            </a:extLst>
          </p:cNvPr>
          <p:cNvSpPr txBox="1"/>
          <p:nvPr/>
        </p:nvSpPr>
        <p:spPr>
          <a:xfrm>
            <a:off x="5257800" y="4498848"/>
            <a:ext cx="9601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RECOMMEND  Y</a:t>
            </a:r>
          </a:p>
        </p:txBody>
      </p:sp>
      <p:cxnSp>
        <p:nvCxnSpPr>
          <p:cNvPr id="111" name="Connector 41">
            <a:extLst>
              <a:ext uri="{FF2B5EF4-FFF2-40B4-BE49-F238E27FC236}">
                <a16:creationId xmlns:a16="http://schemas.microsoft.com/office/drawing/2014/main" id="{B67C30CC-C657-014A-EE40-A0521B5B0171}"/>
              </a:ext>
            </a:extLst>
          </p:cNvPr>
          <p:cNvCxnSpPr/>
          <p:nvPr/>
        </p:nvCxnSpPr>
        <p:spPr>
          <a:xfrm>
            <a:off x="5257800" y="4846320"/>
            <a:ext cx="1938528" cy="0"/>
          </a:xfrm>
          <a:prstGeom prst="line">
            <a:avLst/>
          </a:prstGeom>
          <a:ln w="6350">
            <a:solidFill>
              <a:srgbClr val="CC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E1A104F5-3A02-DAA7-6BBE-534F04BB3A9E}"/>
              </a:ext>
            </a:extLst>
          </p:cNvPr>
          <p:cNvSpPr txBox="1"/>
          <p:nvPr/>
        </p:nvSpPr>
        <p:spPr>
          <a:xfrm>
            <a:off x="5257800" y="4937760"/>
            <a:ext cx="1938528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sz="1000">
                <a:solidFill>
                  <a:srgbClr val="333333"/>
                </a:solidFill>
                <a:latin typeface="맑은 고딕"/>
              </a:rPr>
              <a:t>“ 캐릭터마다 플레이 스타일이 명확하게 다른 점이 재밌었다. 보스 패턴이 단순한데 묘하게 안 죽는다. 사운드만 있으면 완벽할 듯. ”</a:t>
            </a:r>
          </a:p>
        </p:txBody>
      </p:sp>
      <p:sp>
        <p:nvSpPr>
          <p:cNvPr id="113" name="Rectangle 43">
            <a:extLst>
              <a:ext uri="{FF2B5EF4-FFF2-40B4-BE49-F238E27FC236}">
                <a16:creationId xmlns:a16="http://schemas.microsoft.com/office/drawing/2014/main" id="{1A1AE702-D0F0-18F4-C80D-AA3B2605B9CD}"/>
              </a:ext>
            </a:extLst>
          </p:cNvPr>
          <p:cNvSpPr/>
          <p:nvPr/>
        </p:nvSpPr>
        <p:spPr>
          <a:xfrm>
            <a:off x="7406640" y="3931920"/>
            <a:ext cx="2212848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3447B45-A646-F2FD-9AF8-3BEBDB145651}"/>
              </a:ext>
            </a:extLst>
          </p:cNvPr>
          <p:cNvSpPr txBox="1"/>
          <p:nvPr/>
        </p:nvSpPr>
        <p:spPr>
          <a:xfrm>
            <a:off x="7543800" y="4023359"/>
            <a:ext cx="914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P4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EBCF3F9-4250-BDE6-C779-F4847160CB98}"/>
              </a:ext>
            </a:extLst>
          </p:cNvPr>
          <p:cNvSpPr txBox="1"/>
          <p:nvPr/>
        </p:nvSpPr>
        <p:spPr>
          <a:xfrm>
            <a:off x="8750808" y="4059935"/>
            <a:ext cx="7315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300" b="1" i="0">
                <a:solidFill>
                  <a:srgbClr val="101010"/>
                </a:solidFill>
                <a:latin typeface="Consolas"/>
              </a:rPr>
              <a:t>★ 5.0</a:t>
            </a:r>
          </a:p>
        </p:txBody>
      </p:sp>
      <p:sp>
        <p:nvSpPr>
          <p:cNvPr id="116" name="Rectangle 46">
            <a:extLst>
              <a:ext uri="{FF2B5EF4-FFF2-40B4-BE49-F238E27FC236}">
                <a16:creationId xmlns:a16="http://schemas.microsoft.com/office/drawing/2014/main" id="{6A79D469-62DF-344E-98AE-CC0478CC66BA}"/>
              </a:ext>
            </a:extLst>
          </p:cNvPr>
          <p:cNvSpPr/>
          <p:nvPr/>
        </p:nvSpPr>
        <p:spPr>
          <a:xfrm>
            <a:off x="7543800" y="4480559"/>
            <a:ext cx="960120" cy="292608"/>
          </a:xfrm>
          <a:prstGeom prst="rect">
            <a:avLst/>
          </a:prstGeom>
          <a:solidFill>
            <a:srgbClr val="101010"/>
          </a:solidFill>
          <a:ln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0712947-D135-7401-7046-5D85B60ADF80}"/>
              </a:ext>
            </a:extLst>
          </p:cNvPr>
          <p:cNvSpPr txBox="1"/>
          <p:nvPr/>
        </p:nvSpPr>
        <p:spPr>
          <a:xfrm>
            <a:off x="7543800" y="4498848"/>
            <a:ext cx="9601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RECOMMEND  Y</a:t>
            </a:r>
          </a:p>
        </p:txBody>
      </p:sp>
      <p:cxnSp>
        <p:nvCxnSpPr>
          <p:cNvPr id="118" name="Connector 48">
            <a:extLst>
              <a:ext uri="{FF2B5EF4-FFF2-40B4-BE49-F238E27FC236}">
                <a16:creationId xmlns:a16="http://schemas.microsoft.com/office/drawing/2014/main" id="{88F05DC6-58B3-4B97-110B-098EFC2AB372}"/>
              </a:ext>
            </a:extLst>
          </p:cNvPr>
          <p:cNvCxnSpPr/>
          <p:nvPr/>
        </p:nvCxnSpPr>
        <p:spPr>
          <a:xfrm>
            <a:off x="7543800" y="4846320"/>
            <a:ext cx="1938528" cy="0"/>
          </a:xfrm>
          <a:prstGeom prst="line">
            <a:avLst/>
          </a:prstGeom>
          <a:ln w="6350">
            <a:solidFill>
              <a:srgbClr val="CC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5529F8C-4201-2599-45BB-DEDE43A05F51}"/>
              </a:ext>
            </a:extLst>
          </p:cNvPr>
          <p:cNvSpPr txBox="1"/>
          <p:nvPr/>
        </p:nvSpPr>
        <p:spPr>
          <a:xfrm>
            <a:off x="7543800" y="4937760"/>
            <a:ext cx="1938528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sz="1000">
                <a:solidFill>
                  <a:srgbClr val="333333"/>
                </a:solidFill>
                <a:latin typeface="맑은 고딕"/>
              </a:rPr>
              <a:t>“ 한 판이 짧아서 부담 없이 다시 도전하게 된다. 코인 자석 회수가 신의 한 수. 무기 종류가 좀 더 다양했으면 한다. ”</a:t>
            </a:r>
          </a:p>
        </p:txBody>
      </p:sp>
      <p:sp>
        <p:nvSpPr>
          <p:cNvPr id="120" name="Rectangle 50">
            <a:extLst>
              <a:ext uri="{FF2B5EF4-FFF2-40B4-BE49-F238E27FC236}">
                <a16:creationId xmlns:a16="http://schemas.microsoft.com/office/drawing/2014/main" id="{DF8AB8A6-9DFD-117B-DFD6-43BE1FAA6644}"/>
              </a:ext>
            </a:extLst>
          </p:cNvPr>
          <p:cNvSpPr/>
          <p:nvPr/>
        </p:nvSpPr>
        <p:spPr>
          <a:xfrm>
            <a:off x="9692640" y="3931920"/>
            <a:ext cx="2212848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5223BB-033B-41D3-173E-6632C1DC8182}"/>
              </a:ext>
            </a:extLst>
          </p:cNvPr>
          <p:cNvSpPr txBox="1"/>
          <p:nvPr/>
        </p:nvSpPr>
        <p:spPr>
          <a:xfrm>
            <a:off x="9829800" y="4023359"/>
            <a:ext cx="914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P5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339A01B-0774-4D1E-A4BD-5A5500DFCF5F}"/>
              </a:ext>
            </a:extLst>
          </p:cNvPr>
          <p:cNvSpPr txBox="1"/>
          <p:nvPr/>
        </p:nvSpPr>
        <p:spPr>
          <a:xfrm>
            <a:off x="11036808" y="4059935"/>
            <a:ext cx="7315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300" b="1" i="0">
                <a:solidFill>
                  <a:srgbClr val="101010"/>
                </a:solidFill>
                <a:latin typeface="Consolas"/>
              </a:rPr>
              <a:t>★ 4.9</a:t>
            </a:r>
          </a:p>
        </p:txBody>
      </p:sp>
      <p:sp>
        <p:nvSpPr>
          <p:cNvPr id="123" name="Rectangle 53">
            <a:extLst>
              <a:ext uri="{FF2B5EF4-FFF2-40B4-BE49-F238E27FC236}">
                <a16:creationId xmlns:a16="http://schemas.microsoft.com/office/drawing/2014/main" id="{503EA8BC-98DC-42A8-E263-E5D8504436BE}"/>
              </a:ext>
            </a:extLst>
          </p:cNvPr>
          <p:cNvSpPr/>
          <p:nvPr/>
        </p:nvSpPr>
        <p:spPr>
          <a:xfrm>
            <a:off x="9829800" y="4480559"/>
            <a:ext cx="960120" cy="292608"/>
          </a:xfrm>
          <a:prstGeom prst="rect">
            <a:avLst/>
          </a:prstGeom>
          <a:solidFill>
            <a:srgbClr val="101010"/>
          </a:solidFill>
          <a:ln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2B99FCF-3F5B-C450-6383-9B6796F33EB7}"/>
              </a:ext>
            </a:extLst>
          </p:cNvPr>
          <p:cNvSpPr txBox="1"/>
          <p:nvPr/>
        </p:nvSpPr>
        <p:spPr>
          <a:xfrm>
            <a:off x="9829800" y="4498848"/>
            <a:ext cx="96012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900" b="1" i="0">
                <a:solidFill>
                  <a:srgbClr val="FFFFFF"/>
                </a:solidFill>
                <a:latin typeface="Calibri"/>
              </a:rPr>
              <a:t>RECOMMEND  Y</a:t>
            </a:r>
          </a:p>
        </p:txBody>
      </p:sp>
      <p:cxnSp>
        <p:nvCxnSpPr>
          <p:cNvPr id="125" name="Connector 55">
            <a:extLst>
              <a:ext uri="{FF2B5EF4-FFF2-40B4-BE49-F238E27FC236}">
                <a16:creationId xmlns:a16="http://schemas.microsoft.com/office/drawing/2014/main" id="{64222D60-4457-3738-29D4-6637E8FF15D9}"/>
              </a:ext>
            </a:extLst>
          </p:cNvPr>
          <p:cNvCxnSpPr/>
          <p:nvPr/>
        </p:nvCxnSpPr>
        <p:spPr>
          <a:xfrm>
            <a:off x="9829800" y="4846320"/>
            <a:ext cx="1938528" cy="0"/>
          </a:xfrm>
          <a:prstGeom prst="line">
            <a:avLst/>
          </a:prstGeom>
          <a:ln w="6350">
            <a:solidFill>
              <a:srgbClr val="CCCC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B9118793-6037-CE5A-F53B-68C2DAC3AAAB}"/>
              </a:ext>
            </a:extLst>
          </p:cNvPr>
          <p:cNvSpPr txBox="1"/>
          <p:nvPr/>
        </p:nvSpPr>
        <p:spPr>
          <a:xfrm>
            <a:off x="9829800" y="4937760"/>
            <a:ext cx="1938528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sz="1000">
                <a:solidFill>
                  <a:srgbClr val="333333"/>
                </a:solidFill>
                <a:latin typeface="맑은 고딕"/>
              </a:rPr>
              <a:t>“ 매번 보스 방 위치가 달라지는 게 신선했다. 3층 난이도가 가파른 건 아쉽지만 다시 해보고 싶게 만드는 매력이 있다. 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6.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6.3 Positive  ·  6.4 Negative Feedback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13 / 13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37360"/>
            <a:ext cx="5486400" cy="4754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1874519"/>
            <a:ext cx="50292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+  Positive Feedback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731520" y="2286000"/>
            <a:ext cx="5029200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" y="2468880"/>
            <a:ext cx="5212080" cy="41148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Three distinct character play styles — strong replay motivation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Hit-stop + camera shake makes each swing feel impactful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Boss patterns are simple yet readable — easy to learn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Lobby permanent upgrades make every run feel rewarding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Dynamic route — the boss room changes every run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Magnetic coin pickup removes pickup friction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9360" y="1737360"/>
            <a:ext cx="5486400" cy="4754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92240" y="1874519"/>
            <a:ext cx="50292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−  Negative Feedback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6492240" y="2286000"/>
            <a:ext cx="5029200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7960" y="2468880"/>
            <a:ext cx="5212080" cy="41148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Floor 3 difficulty spikes (3+3 enemy waves, all soldiers)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Limited ranged weapon variety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No sound — footstep, ambient, and UI sounds missing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Skill cooldown indicator is small and easy to miss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Portal / door positions should be on the minimap</a:t>
            </a:r>
          </a:p>
          <a:p>
            <a:pPr algn="l">
              <a:lnSpc>
                <a:spcPct val="155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3-second auto-return to lobby after death feels abrupt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7. Discussion &amp; Future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Roadmap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13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201168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i="0">
                <a:solidFill>
                  <a:srgbClr val="101010"/>
                </a:solidFill>
                <a:latin typeface="Calibri"/>
              </a:rPr>
              <a:t>Planned Improvements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560320"/>
            <a:ext cx="3200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>
                <a:solidFill>
                  <a:srgbClr val="101010"/>
                </a:solidFill>
                <a:latin typeface="Calibri"/>
              </a:rPr>
              <a:t>▸ Add Sound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3360" y="2560320"/>
            <a:ext cx="7772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SFX &amp; BGM — footsteps, ambient, UI sounds, boss themes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3063239"/>
            <a:ext cx="3200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>
                <a:solidFill>
                  <a:srgbClr val="101010"/>
                </a:solidFill>
                <a:latin typeface="Calibri"/>
              </a:rPr>
              <a:t>▸ More Floors &amp; Bosses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3360" y="3063239"/>
            <a:ext cx="7772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Floors 4–5 with new tilesets and unique bosses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3566159"/>
            <a:ext cx="3200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>
                <a:solidFill>
                  <a:srgbClr val="101010"/>
                </a:solidFill>
                <a:latin typeface="Calibri"/>
              </a:rPr>
              <a:t>▸ Weapon Variety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3360" y="3566159"/>
            <a:ext cx="7772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Add ranged + utility weapons; per-weapon special attacks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" y="4069079"/>
            <a:ext cx="3200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>
                <a:solidFill>
                  <a:srgbClr val="101010"/>
                </a:solidFill>
                <a:latin typeface="Calibri"/>
              </a:rPr>
              <a:t>▸ Easter Eggs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3360" y="4069079"/>
            <a:ext cx="7772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Hidden rooms, secret characters, and lore-driven surprises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1371600" y="5669280"/>
            <a:ext cx="9418320" cy="0"/>
          </a:xfrm>
          <a:prstGeom prst="line">
            <a:avLst/>
          </a:prstGeom>
          <a:ln w="9525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943600"/>
            <a:ext cx="12191695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2000" b="1" i="0">
                <a:solidFill>
                  <a:srgbClr val="101010"/>
                </a:solidFill>
                <a:latin typeface="Calibri"/>
              </a:rPr>
              <a:t>Thank you.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400800"/>
            <a:ext cx="12191695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1100" b="0" i="1">
                <a:solidFill>
                  <a:srgbClr val="666666"/>
                </a:solidFill>
                <a:latin typeface="Calibri"/>
              </a:rPr>
              <a:t>Robot Uprising  ·  Kim Hyunmin  ·  Won Junseo  ·  Yoon Taewoong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1. How to Play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Controls &amp; Game Loop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2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64592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Controls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103120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WASD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2103120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Move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2450591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Left Click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2450591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Basic Attack (Melee / Laser)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2798063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Right Click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2798063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Special Attack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3145535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Shift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0" y="3145535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Dash (i-frames)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3493007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Q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3493007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Character Skill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3840479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3840479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Pick Up Weapon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" y="4187951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Tab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4187951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Swap Weapon Slot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4535423"/>
            <a:ext cx="18288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onsolas"/>
              </a:rPr>
              <a:t>ESC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0" y="4535423"/>
            <a:ext cx="36576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0" i="0">
                <a:solidFill>
                  <a:srgbClr val="333333"/>
                </a:solidFill>
                <a:latin typeface="Calibri"/>
              </a:rPr>
              <a:t>Pause / Return to Lobby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164592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800" b="1" i="0">
                <a:solidFill>
                  <a:srgbClr val="101010"/>
                </a:solidFill>
                <a:latin typeface="Calibri"/>
              </a:rPr>
              <a:t>Game Loop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0" y="2103120"/>
            <a:ext cx="5029200" cy="3657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400">
                <a:solidFill>
                  <a:srgbClr val="101010"/>
                </a:solidFill>
                <a:latin typeface="Calibri"/>
              </a:rPr>
              <a:t>  •  Pick a character in the Lobby (GPT / Claude / Gemini)</a:t>
            </a:r>
          </a:p>
          <a:p>
            <a:pPr algn="l">
              <a:lnSpc>
                <a:spcPct val="160000"/>
              </a:lnSpc>
            </a:pPr>
            <a:r>
              <a:rPr sz="1400">
                <a:solidFill>
                  <a:srgbClr val="101010"/>
                </a:solidFill>
                <a:latin typeface="Calibri"/>
              </a:rPr>
              <a:t>  •  Progress through Floor 1 → 2 → 3</a:t>
            </a:r>
          </a:p>
          <a:p>
            <a:pPr algn="l">
              <a:lnSpc>
                <a:spcPct val="160000"/>
              </a:lnSpc>
            </a:pPr>
            <a:r>
              <a:rPr sz="1400">
                <a:solidFill>
                  <a:srgbClr val="101010"/>
                </a:solidFill>
                <a:latin typeface="Calibri"/>
              </a:rPr>
              <a:t>  •  Clear all 5 rooms on a floor to summon the boss</a:t>
            </a:r>
          </a:p>
          <a:p>
            <a:pPr algn="l">
              <a:lnSpc>
                <a:spcPct val="160000"/>
              </a:lnSpc>
            </a:pPr>
            <a:r>
              <a:rPr sz="1400">
                <a:solidFill>
                  <a:srgbClr val="101010"/>
                </a:solidFill>
                <a:latin typeface="Calibri"/>
              </a:rPr>
              <a:t>  •  The last room you enter becomes the boss room</a:t>
            </a:r>
          </a:p>
          <a:p>
            <a:pPr algn="l">
              <a:lnSpc>
                <a:spcPct val="160000"/>
              </a:lnSpc>
            </a:pPr>
            <a:r>
              <a:rPr sz="1400">
                <a:solidFill>
                  <a:srgbClr val="101010"/>
                </a:solidFill>
                <a:latin typeface="Calibri"/>
              </a:rPr>
              <a:t>  •  Defeat the boss → portal appears → next floor</a:t>
            </a:r>
          </a:p>
          <a:p>
            <a:pPr algn="l">
              <a:lnSpc>
                <a:spcPct val="160000"/>
              </a:lnSpc>
            </a:pPr>
            <a:r>
              <a:rPr sz="1400">
                <a:solidFill>
                  <a:srgbClr val="101010"/>
                </a:solidFill>
                <a:latin typeface="Calibri"/>
              </a:rPr>
              <a:t>  •  On death or clear, return to lobby — coins fund permanent upgrades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2.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Code Structure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3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64592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i="0">
                <a:solidFill>
                  <a:srgbClr val="101010"/>
                </a:solidFill>
                <a:latin typeface="Calibri"/>
              </a:rPr>
              <a:t>Project layout (Assets/Scripts)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103120"/>
            <a:ext cx="10972800" cy="41148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Combat/        Weapons, items, coin, skill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                 WeaponController, LaserWeapon, SkillController, Coin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Entities/      Player, enemies, bosses, projectiles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                 PlayerController, BaseEntity, HumanAI, MadRushBoss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Managers/      UI, game state, lobby, input, persistence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                 GameManager, UIManager, PauseMenu, KeyBindings, PermanentData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Map/           Procedural rooms, floors, portal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onsolas"/>
              </a:rPr>
              <a:t>  •                   RoomController, RoomManager, FloorInitializer(1/2/3), Portal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03504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666666"/>
                </a:solidFill>
                <a:latin typeface="Calibri"/>
              </a:rPr>
              <a:t>Namespaces: MyGame.{Combat, Entities, Managers, Map}   ·   Unity 6 (6000.3.11f1)   ·   2D Built-in RP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2. Implementation — Core Logic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Weapon System: WeaponController + LaserWeapon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4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645920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333333"/>
                </a:solidFill>
                <a:latin typeface="Calibri"/>
              </a:rPr>
              <a:t>A single controller branches between melee and laser based on WeaponData.weaponType.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194560"/>
            <a:ext cx="11064240" cy="2841364"/>
          </a:xfrm>
          <a:prstGeom prst="rect">
            <a:avLst/>
          </a:prstGeom>
          <a:solidFill>
            <a:srgbClr val="F4F4F4"/>
          </a:solidFill>
          <a:ln w="6350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10789919" cy="210312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// WeaponController.Update() — branch by weapon type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if (currentWeaponData.weaponType == WeaponType.Laser)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{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bool firing = Mouse.current.leftButton.isPressed;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if (laserWeapon != null) laserWeapon.SetActive(firing);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return;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}</a:t>
            </a:r>
          </a:p>
          <a:p>
            <a:pPr>
              <a:lnSpc>
                <a:spcPct val="115000"/>
              </a:lnSpc>
            </a:pPr>
            <a:endParaRPr sz="1100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// Melee: left-click swings, right-click special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if (Mouse.current.leftButton.wasPressedThisFrame &amp;&amp; Time.time &gt;= nextAttackTime)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StartCoroutine(PerformAttack());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if (Mouse.current.rightButton.wasPressedThisFrame &amp;&amp; Time.time &gt;= nextSpecialAttackTime)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StartCoroutine(PerformSpecialAttack());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5229562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101010"/>
                </a:solidFill>
                <a:latin typeface="Calibri"/>
              </a:rPr>
              <a:t>Highlights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5515988"/>
            <a:ext cx="10972800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alibri"/>
              </a:rPr>
              <a:t>  •  Swap one </a:t>
            </a:r>
            <a:r>
              <a:rPr sz="1300" dirty="0" err="1">
                <a:solidFill>
                  <a:srgbClr val="101010"/>
                </a:solidFill>
                <a:latin typeface="Calibri"/>
              </a:rPr>
              <a:t>WeaponData</a:t>
            </a:r>
            <a:r>
              <a:rPr sz="1300" dirty="0">
                <a:solidFill>
                  <a:srgbClr val="101010"/>
                </a:solidFill>
                <a:latin typeface="Calibri"/>
              </a:rPr>
              <a:t> (</a:t>
            </a:r>
            <a:r>
              <a:rPr sz="1300" dirty="0" err="1">
                <a:solidFill>
                  <a:srgbClr val="101010"/>
                </a:solidFill>
                <a:latin typeface="Calibri"/>
              </a:rPr>
              <a:t>ScriptableObject</a:t>
            </a:r>
            <a:r>
              <a:rPr sz="1300" dirty="0">
                <a:solidFill>
                  <a:srgbClr val="101010"/>
                </a:solidFill>
                <a:latin typeface="Calibri"/>
              </a:rPr>
              <a:t>) → stats, trail, special, cooldown all update</a:t>
            </a:r>
          </a:p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alibri"/>
              </a:rPr>
              <a:t>  •  Laser uses </a:t>
            </a:r>
            <a:r>
              <a:rPr sz="1300" dirty="0" err="1">
                <a:solidFill>
                  <a:srgbClr val="101010"/>
                </a:solidFill>
                <a:latin typeface="Calibri"/>
              </a:rPr>
              <a:t>LineRenderer</a:t>
            </a:r>
            <a:r>
              <a:rPr sz="1300" dirty="0">
                <a:solidFill>
                  <a:srgbClr val="101010"/>
                </a:solidFill>
                <a:latin typeface="Calibri"/>
              </a:rPr>
              <a:t> auto-aim beam; melee uses fan-shaped </a:t>
            </a:r>
            <a:r>
              <a:rPr sz="1300" dirty="0" err="1">
                <a:solidFill>
                  <a:srgbClr val="101010"/>
                </a:solidFill>
                <a:latin typeface="Calibri"/>
              </a:rPr>
              <a:t>OverlapCircleAll</a:t>
            </a:r>
            <a:r>
              <a:rPr sz="1300" dirty="0">
                <a:solidFill>
                  <a:srgbClr val="101010"/>
                </a:solidFill>
                <a:latin typeface="Calibri"/>
              </a:rPr>
              <a:t> hit detection</a:t>
            </a:r>
          </a:p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alibri"/>
              </a:rPr>
              <a:t>  •  Combo counter + hit-stop + camera shake for satisfying feedback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2. Implementation — Core Logic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Dynamic Boss Placement: RoomManager.TryClaimBossFor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5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645920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333333"/>
                </a:solidFill>
                <a:latin typeface="Calibri"/>
              </a:rPr>
              <a:t>Instead of fixing a boss room, the last room the player enters becomes the boss room.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194559"/>
            <a:ext cx="11064240" cy="2647727"/>
          </a:xfrm>
          <a:prstGeom prst="rect">
            <a:avLst/>
          </a:prstGeom>
          <a:solidFill>
            <a:srgbClr val="F4F4F4"/>
          </a:solidFill>
          <a:ln w="6350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10789919" cy="2286000"/>
          </a:xfrm>
          <a:prstGeom prst="rect">
            <a:avLst/>
          </a:prstGeom>
          <a:noFill/>
        </p:spPr>
        <p:txBody>
          <a:bodyPr wrap="square" lIns="0" tIns="0">
            <a:spAutoFit/>
          </a:bodyPr>
          <a:lstStyle/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// RoomManager.TryClaimBossFor() — place boss in the last entered room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public GameObject TryClaimBossFor(RoomController room)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{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if (pendingBossPrefab == null || claimedBossRoom != null) return null;</a:t>
            </a:r>
          </a:p>
          <a:p>
            <a:pPr>
              <a:lnSpc>
                <a:spcPct val="115000"/>
              </a:lnSpc>
            </a:pPr>
            <a:endParaRPr sz="1100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int remaining = 0;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foreach (var r in rooms)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    if (r != room &amp;&amp; !r.IsCleared) remaining++;</a:t>
            </a:r>
          </a:p>
          <a:p>
            <a:pPr>
              <a:lnSpc>
                <a:spcPct val="115000"/>
              </a:lnSpc>
            </a:pPr>
            <a:endParaRPr sz="1100">
              <a:solidFill>
                <a:srgbClr val="333333"/>
              </a:solidFill>
              <a:latin typeface="Consolas"/>
            </a:endParaRP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if (remaining &gt; 0) return null;     // other rooms still uncleared → no boss yet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claimedBossRoom = room;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    return pendingBossPrefab;            // spawn the boss here</a:t>
            </a:r>
          </a:p>
          <a:p>
            <a:pPr>
              <a:lnSpc>
                <a:spcPct val="115000"/>
              </a:lnSpc>
            </a:pPr>
            <a:r>
              <a:rPr sz="1100">
                <a:solidFill>
                  <a:srgbClr val="333333"/>
                </a:solidFill>
                <a:latin typeface="Consolas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4908179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1" i="0" dirty="0">
                <a:solidFill>
                  <a:srgbClr val="101010"/>
                </a:solidFill>
                <a:latin typeface="Calibri"/>
              </a:rPr>
              <a:t>Effect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5208048"/>
            <a:ext cx="10972800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alibri"/>
              </a:rPr>
              <a:t>  •  Works on every layout — F1 cross, F2 L-shape, F3 straight line</a:t>
            </a:r>
          </a:p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alibri"/>
              </a:rPr>
              <a:t>  •  Player chooses which room to save for last → variable route every run</a:t>
            </a:r>
          </a:p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alibri"/>
              </a:rPr>
              <a:t>  •  Portal drop location stays in sync with the boss room automatically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3. Implementation — Assets Used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Only what is actually in the project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6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64592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i="0">
                <a:solidFill>
                  <a:srgbClr val="101010"/>
                </a:solidFill>
                <a:latin typeface="Calibri"/>
              </a:rPr>
              <a:t>Graphics (Sprites &amp; Tiles)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103120"/>
            <a:ext cx="5669280" cy="4572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Sci-Fi 16×16 tileset (Itch release base 01) — F1, F3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Sci-Fi 4×4 split tileset — F1 fine painting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MicroRoguelike tileset — F2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ROBOT player sprite sheet (Standing / Crouching, Back/Front/Side)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Enemy sprites — Police Officer, Soldier, Researcher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Boss sprites — MadRush, JumpAttack, ShellBarrage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Weapon icons (Sword, Dagger, Axe, PlasmaLaser)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Dimensional Portal — 6-frame animation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Skill icons — gpt_skills, claude_skills, gemini_skills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UI Frames — HP / Token bar frames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64592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600" b="1" i="0">
                <a:solidFill>
                  <a:srgbClr val="101010"/>
                </a:solidFill>
                <a:latin typeface="Calibri"/>
              </a:rPr>
              <a:t>Fonts &amp; Engine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0" y="2103120"/>
            <a:ext cx="5486400" cy="32004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TextMeshPro: Malgun Gothic SDF (Korean)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TextMeshPro: Liberation Sans SDF (English fallback)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Unity 6 Built-in 2D Tilemap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Unity Input System (mouse + keyboard)</a:t>
            </a:r>
          </a:p>
          <a:p>
            <a:pPr algn="l">
              <a:lnSpc>
                <a:spcPct val="145000"/>
              </a:lnSpc>
            </a:pPr>
            <a:r>
              <a:rPr sz="1200">
                <a:solidFill>
                  <a:srgbClr val="101010"/>
                </a:solidFill>
                <a:latin typeface="Calibri"/>
              </a:rPr>
              <a:t>  •  Unity 2D Sprite Renderer &amp; Animator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6263640"/>
            <a:ext cx="10972800" cy="2743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1">
                <a:solidFill>
                  <a:srgbClr val="666666"/>
                </a:solidFill>
                <a:latin typeface="Calibri"/>
              </a:rPr>
              <a:t>No external APIs.  No audio assets included in this build.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4. Game Highlights &amp; Strengths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What makes Robot Uprising memorable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7 / 13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37360"/>
            <a:ext cx="3657600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3200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Play AS a Robot — 3 AI Personas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777240" y="2468880"/>
            <a:ext cx="3200399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" y="2606039"/>
            <a:ext cx="320040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You don't fight a robot — you ARE one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GPT (Speedster) — 2× movement &amp; attack speed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Claude (Defender) — invincibility shield skill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Gemini (Bruiser) — 2.5× damage, 3× range, 360° arc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Each persona delivers a distinct play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7680" y="1737360"/>
            <a:ext cx="3657600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26280" y="1920240"/>
            <a:ext cx="3200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Humans as Enemies, Spider as Boss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4526280" y="2468880"/>
            <a:ext cx="3200399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6280" y="2606039"/>
            <a:ext cx="320040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Roles reversed — humans are the enemies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Police, soldiers, and researchers attack you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A giant spider boss waits in the final room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Narrative twist gives every encounter weight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Last-room boss placement keeps tension high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46720" y="1737360"/>
            <a:ext cx="3657600" cy="457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275320" y="1920240"/>
            <a:ext cx="3200400" cy="4114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Skill, Not Luck — Meta Progression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275320" y="2468880"/>
            <a:ext cx="3200400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5320" y="2606039"/>
            <a:ext cx="3200400" cy="3566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No run is wasted — coins persist to the lobby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Permanent upgrades: HP +10 / Lv, ATK +10% / Lv,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  SPD +5% / Lv (10 levels each)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Failure becomes investment, not frustration</a:t>
            </a:r>
          </a:p>
          <a:p>
            <a:pPr>
              <a:lnSpc>
                <a:spcPct val="150000"/>
              </a:lnSpc>
            </a:pPr>
            <a:r>
              <a:rPr sz="1200">
                <a:solidFill>
                  <a:srgbClr val="333333"/>
                </a:solidFill>
                <a:latin typeface="Calibri"/>
              </a:rPr>
              <a:t>·  Encourages repeated attempts and mastery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5. User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5.1 Participants (n = 6)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8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73736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Participant Profiles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194560"/>
            <a:ext cx="11064240" cy="457200"/>
          </a:xfrm>
          <a:prstGeom prst="rect">
            <a:avLst/>
          </a:prstGeom>
          <a:solidFill>
            <a:srgbClr val="101010"/>
          </a:solidFill>
          <a:ln w="9525">
            <a:solidFill>
              <a:srgbClr val="10101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85800" y="2258568"/>
            <a:ext cx="82296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39" y="2258568"/>
            <a:ext cx="100584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0360" y="2258568"/>
            <a:ext cx="118872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Sex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258568"/>
            <a:ext cx="210312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Occupation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7960" y="2258568"/>
            <a:ext cx="50292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FFFFFF"/>
                </a:solidFill>
                <a:latin typeface="Calibri"/>
              </a:rPr>
              <a:t>Game Experience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651760"/>
            <a:ext cx="11064240" cy="384048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85800" y="2697479"/>
            <a:ext cx="8229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639" y="2697479"/>
            <a:ext cx="1005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0360" y="2697479"/>
            <a:ext cx="11887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1960" y="2697479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Developer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7960" y="2697479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Plays PC games regularly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3035808"/>
            <a:ext cx="11064240" cy="384048"/>
          </a:xfrm>
          <a:prstGeom prst="rect">
            <a:avLst/>
          </a:prstGeom>
          <a:solidFill>
            <a:srgbClr val="F6F6F6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85800" y="3081527"/>
            <a:ext cx="8229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639" y="3081527"/>
            <a:ext cx="1005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80360" y="3081527"/>
            <a:ext cx="118872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200" dirty="0">
                <a:solidFill>
                  <a:srgbClr val="333333"/>
                </a:solidFill>
                <a:latin typeface="Calibri"/>
              </a:rPr>
              <a:t>M</a:t>
            </a:r>
            <a:endParaRPr sz="12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1960" y="3081527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Developer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37960" y="3081527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Plays PC games regularly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3419856"/>
            <a:ext cx="11064240" cy="384048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85800" y="3465575"/>
            <a:ext cx="8229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1639" y="3465575"/>
            <a:ext cx="1005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80360" y="3465575"/>
            <a:ext cx="11887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51960" y="3465575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Developer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7960" y="3465575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Plays PC games regularly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" y="3803904"/>
            <a:ext cx="11064240" cy="384048"/>
          </a:xfrm>
          <a:prstGeom prst="rect">
            <a:avLst/>
          </a:prstGeom>
          <a:solidFill>
            <a:srgbClr val="F6F6F6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85800" y="3849624"/>
            <a:ext cx="8229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39" y="3849624"/>
            <a:ext cx="1005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23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80360" y="3849624"/>
            <a:ext cx="118872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200" dirty="0">
                <a:solidFill>
                  <a:srgbClr val="333333"/>
                </a:solidFill>
                <a:latin typeface="Calibri"/>
              </a:rPr>
              <a:t>M</a:t>
            </a:r>
            <a:endParaRPr sz="1200" b="0" i="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1960" y="3849624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Developer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7960" y="3849624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Plays PC games regularly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" y="4187952"/>
            <a:ext cx="11064240" cy="384048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85800" y="4233672"/>
            <a:ext cx="8229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1639" y="4233672"/>
            <a:ext cx="1005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23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80360" y="4233672"/>
            <a:ext cx="11887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51960" y="4233672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P.E. major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7960" y="4233672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Plays PC games regularly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8640" y="4572000"/>
            <a:ext cx="11064240" cy="384048"/>
          </a:xfrm>
          <a:prstGeom prst="rect">
            <a:avLst/>
          </a:prstGeom>
          <a:solidFill>
            <a:srgbClr val="F6F6F6"/>
          </a:solidFill>
          <a:ln w="6350">
            <a:solidFill>
              <a:srgbClr val="CCC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85800" y="4617720"/>
            <a:ext cx="82296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P6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1639" y="4617720"/>
            <a:ext cx="100584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 dirty="0">
                <a:solidFill>
                  <a:srgbClr val="333333"/>
                </a:solidFill>
                <a:latin typeface="Calibri"/>
              </a:rPr>
              <a:t>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80360" y="4617720"/>
            <a:ext cx="11887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51960" y="4617720"/>
            <a:ext cx="210312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AI Assistant (Claude)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37960" y="4617720"/>
            <a:ext cx="5029200" cy="3200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333333"/>
                </a:solidFill>
                <a:latin typeface="Calibri"/>
              </a:rPr>
              <a:t>Tested throughout dev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8640" y="5184648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300" b="1" i="0">
                <a:solidFill>
                  <a:srgbClr val="101010"/>
                </a:solidFill>
                <a:latin typeface="Calibri"/>
              </a:rPr>
              <a:t>Summary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520" y="5458968"/>
            <a:ext cx="10972800" cy="1371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Target population: students who regularly play PC games</a:t>
            </a:r>
          </a:p>
          <a:p>
            <a:pPr algn="l">
              <a:lnSpc>
                <a:spcPct val="140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Four developers + one P.E. major + one AI assistant (P6, Claude)</a:t>
            </a:r>
          </a:p>
          <a:p>
            <a:pPr algn="l">
              <a:lnSpc>
                <a:spcPct val="140000"/>
              </a:lnSpc>
            </a:pPr>
            <a:r>
              <a:rPr sz="1100">
                <a:solidFill>
                  <a:srgbClr val="101010"/>
                </a:solidFill>
                <a:latin typeface="Calibri"/>
              </a:rPr>
              <a:t>  •  Ages 21–23, mixed gender — close peer group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10972800" cy="6400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800" b="1" i="0">
                <a:solidFill>
                  <a:srgbClr val="101010"/>
                </a:solidFill>
                <a:latin typeface="Calibri"/>
              </a:rPr>
              <a:t>5. User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1">
                <a:solidFill>
                  <a:srgbClr val="666666"/>
                </a:solidFill>
                <a:latin typeface="Calibri"/>
              </a:rPr>
              <a:t>5.2 Instruments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548640" y="1371600"/>
            <a:ext cx="11064240" cy="0"/>
          </a:xfrm>
          <a:prstGeom prst="line">
            <a:avLst/>
          </a:prstGeom>
          <a:ln w="12700">
            <a:solidFill>
              <a:srgbClr val="1010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55680" y="457200"/>
            <a:ext cx="64008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sz="1000" b="0" i="0">
                <a:solidFill>
                  <a:srgbClr val="666666"/>
                </a:solidFill>
                <a:latin typeface="Calibri"/>
              </a:rPr>
              <a:t>9 / 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73736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Quantitative Measures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194560"/>
            <a:ext cx="5486400" cy="27432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Floor clear success rate (F1 / F2 / F3 reach)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Total play time per session (stopwatch)</a:t>
            </a:r>
          </a:p>
          <a:p>
            <a:pPr algn="l">
              <a:lnSpc>
                <a:spcPct val="150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Death count and average coins collected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737360"/>
            <a:ext cx="5486400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500" b="1" i="0" dirty="0">
                <a:solidFill>
                  <a:srgbClr val="101010"/>
                </a:solidFill>
                <a:latin typeface="Calibri"/>
              </a:rPr>
              <a:t>Post-Survey  (</a:t>
            </a:r>
            <a:r>
              <a:rPr lang="en-US" sz="1500" b="1" i="0" dirty="0">
                <a:solidFill>
                  <a:srgbClr val="101010"/>
                </a:solidFill>
                <a:latin typeface="Calibri"/>
              </a:rPr>
              <a:t>3</a:t>
            </a:r>
            <a:r>
              <a:rPr sz="1500" b="1" i="0" dirty="0">
                <a:solidFill>
                  <a:srgbClr val="101010"/>
                </a:solidFill>
                <a:latin typeface="Calibri"/>
              </a:rPr>
              <a:t> items</a:t>
            </a:r>
            <a:r>
              <a:rPr lang="en-US" sz="1500" b="1" i="0" dirty="0">
                <a:solidFill>
                  <a:srgbClr val="101010"/>
                </a:solidFill>
                <a:latin typeface="Calibri"/>
              </a:rPr>
              <a:t>, </a:t>
            </a:r>
            <a:r>
              <a:rPr lang="en-US" sz="1500" b="1" dirty="0">
                <a:solidFill>
                  <a:srgbClr val="101010"/>
                </a:solidFill>
              </a:rPr>
              <a:t>rated out of 5</a:t>
            </a:r>
            <a:r>
              <a:rPr sz="1500" b="1" i="0" dirty="0">
                <a:solidFill>
                  <a:srgbClr val="101010"/>
                </a:solidFill>
                <a:latin typeface="Calibri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0" y="2194560"/>
            <a:ext cx="5486400" cy="8681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onsolas"/>
              </a:rPr>
              <a:t>  •  Rating       — overall quality score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101010"/>
                </a:solidFill>
                <a:latin typeface="Consolas"/>
              </a:rPr>
              <a:t> </a:t>
            </a:r>
            <a:r>
              <a:rPr sz="1300" dirty="0">
                <a:solidFill>
                  <a:srgbClr val="101010"/>
                </a:solidFill>
                <a:latin typeface="Consolas"/>
              </a:rPr>
              <a:t> </a:t>
            </a:r>
            <a:r>
              <a:rPr lang="en-US" altLang="ko-KR" sz="1300" dirty="0">
                <a:solidFill>
                  <a:srgbClr val="101010"/>
                </a:solidFill>
                <a:latin typeface="Consolas"/>
              </a:rPr>
              <a:t>• </a:t>
            </a:r>
            <a:r>
              <a:rPr sz="1300" dirty="0">
                <a:solidFill>
                  <a:srgbClr val="101010"/>
                </a:solidFill>
                <a:latin typeface="Consolas"/>
              </a:rPr>
              <a:t> Review       — open-ended written </a:t>
            </a:r>
            <a:r>
              <a:rPr sz="1300" dirty="0" err="1">
                <a:solidFill>
                  <a:srgbClr val="101010"/>
                </a:solidFill>
                <a:latin typeface="Consolas"/>
              </a:rPr>
              <a:t>revie</a:t>
            </a:r>
            <a:r>
              <a:rPr lang="en-US" sz="1300" dirty="0" err="1">
                <a:solidFill>
                  <a:srgbClr val="101010"/>
                </a:solidFill>
                <a:latin typeface="Consolas"/>
              </a:rPr>
              <a:t>x</a:t>
            </a:r>
            <a:r>
              <a:rPr sz="1300" dirty="0" err="1">
                <a:solidFill>
                  <a:srgbClr val="101010"/>
                </a:solidFill>
                <a:latin typeface="Consolas"/>
              </a:rPr>
              <a:t>w</a:t>
            </a:r>
            <a:endParaRPr sz="1300" dirty="0">
              <a:solidFill>
                <a:srgbClr val="101010"/>
              </a:solidFill>
              <a:latin typeface="Consolas"/>
            </a:endParaRPr>
          </a:p>
          <a:p>
            <a:pPr algn="l">
              <a:lnSpc>
                <a:spcPct val="150000"/>
              </a:lnSpc>
            </a:pPr>
            <a:r>
              <a:rPr sz="1300" dirty="0">
                <a:solidFill>
                  <a:srgbClr val="101010"/>
                </a:solidFill>
                <a:latin typeface="Consolas"/>
              </a:rPr>
              <a:t>  •  Recommend    — would you recommend it?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4572000"/>
            <a:ext cx="10972800" cy="365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500" b="1" i="0">
                <a:solidFill>
                  <a:srgbClr val="101010"/>
                </a:solidFill>
                <a:latin typeface="Calibri"/>
              </a:rPr>
              <a:t>Procedure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5029200"/>
            <a:ext cx="10972800" cy="16459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45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Pre-survey: background &amp; game experience (3 min)</a:t>
            </a:r>
          </a:p>
          <a:p>
            <a:pPr algn="l">
              <a:lnSpc>
                <a:spcPct val="145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Controls walkthrough &amp; tutorial demo (5 min)</a:t>
            </a:r>
          </a:p>
          <a:p>
            <a:pPr algn="l">
              <a:lnSpc>
                <a:spcPct val="145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Free play until F3 clear or death (12–15 min on average)</a:t>
            </a:r>
          </a:p>
          <a:p>
            <a:pPr algn="l">
              <a:lnSpc>
                <a:spcPct val="145000"/>
              </a:lnSpc>
            </a:pPr>
            <a:r>
              <a:rPr sz="1300">
                <a:solidFill>
                  <a:srgbClr val="101010"/>
                </a:solidFill>
                <a:latin typeface="Calibri"/>
              </a:rPr>
              <a:t>  •  Post-survey (4 items) + brief interview (5 min)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1857</Words>
  <Application>Microsoft Office PowerPoint</Application>
  <PresentationFormat>와이드스크린</PresentationFormat>
  <Paragraphs>323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Consolas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윤태웅</dc:creator>
  <cp:keywords/>
  <dc:description>generated using python-pptx</dc:description>
  <cp:lastModifiedBy>태웅 윤</cp:lastModifiedBy>
  <cp:revision>4</cp:revision>
  <dcterms:created xsi:type="dcterms:W3CDTF">2013-01-27T09:14:16Z</dcterms:created>
  <dcterms:modified xsi:type="dcterms:W3CDTF">2026-06-04T10:40:39Z</dcterms:modified>
  <cp:category/>
</cp:coreProperties>
</file>