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태웅 윤" userId="3678e4d9a5bdc017" providerId="LiveId" clId="{B53998CA-9096-476F-9D54-5973DACB2CDD}"/>
    <pc:docChg chg="undo custSel modSld">
      <pc:chgData name="태웅 윤" userId="3678e4d9a5bdc017" providerId="LiveId" clId="{B53998CA-9096-476F-9D54-5973DACB2CDD}" dt="2026-05-06T23:30:53.621" v="184" actId="14100"/>
      <pc:docMkLst>
        <pc:docMk/>
      </pc:docMkLst>
      <pc:sldChg chg="modSp mod">
        <pc:chgData name="태웅 윤" userId="3678e4d9a5bdc017" providerId="LiveId" clId="{B53998CA-9096-476F-9D54-5973DACB2CDD}" dt="2026-05-06T23:08:54.021" v="1" actId="20577"/>
        <pc:sldMkLst>
          <pc:docMk/>
          <pc:sldMk cId="0" sldId="256"/>
        </pc:sldMkLst>
        <pc:spChg chg="mod">
          <ac:chgData name="태웅 윤" userId="3678e4d9a5bdc017" providerId="LiveId" clId="{B53998CA-9096-476F-9D54-5973DACB2CDD}" dt="2026-05-06T23:08:54.021" v="1" actId="20577"/>
          <ac:spMkLst>
            <pc:docMk/>
            <pc:sldMk cId="0" sldId="256"/>
            <ac:spMk id="25" creationId="{00000000-0000-0000-0000-000000000000}"/>
          </ac:spMkLst>
        </pc:spChg>
      </pc:sldChg>
      <pc:sldChg chg="addSp modSp mod">
        <pc:chgData name="태웅 윤" userId="3678e4d9a5bdc017" providerId="LiveId" clId="{B53998CA-9096-476F-9D54-5973DACB2CDD}" dt="2026-05-06T23:11:42.082" v="41" actId="14100"/>
        <pc:sldMkLst>
          <pc:docMk/>
          <pc:sldMk cId="0" sldId="258"/>
        </pc:sldMkLst>
        <pc:spChg chg="mod">
          <ac:chgData name="태웅 윤" userId="3678e4d9a5bdc017" providerId="LiveId" clId="{B53998CA-9096-476F-9D54-5973DACB2CDD}" dt="2026-05-06T23:09:57.189" v="37" actId="20577"/>
          <ac:spMkLst>
            <pc:docMk/>
            <pc:sldMk cId="0" sldId="258"/>
            <ac:spMk id="10" creationId="{00000000-0000-0000-0000-000000000000}"/>
          </ac:spMkLst>
        </pc:spChg>
        <pc:picChg chg="add mod">
          <ac:chgData name="태웅 윤" userId="3678e4d9a5bdc017" providerId="LiveId" clId="{B53998CA-9096-476F-9D54-5973DACB2CDD}" dt="2026-05-06T23:11:42.082" v="41" actId="14100"/>
          <ac:picMkLst>
            <pc:docMk/>
            <pc:sldMk cId="0" sldId="258"/>
            <ac:picMk id="96" creationId="{3A9156A8-2EFA-017E-2DAA-0DFFFC9A1603}"/>
          </ac:picMkLst>
        </pc:picChg>
      </pc:sldChg>
      <pc:sldChg chg="addSp modSp mod">
        <pc:chgData name="태웅 윤" userId="3678e4d9a5bdc017" providerId="LiveId" clId="{B53998CA-9096-476F-9D54-5973DACB2CDD}" dt="2026-05-06T23:12:13.564" v="46" actId="14100"/>
        <pc:sldMkLst>
          <pc:docMk/>
          <pc:sldMk cId="0" sldId="259"/>
        </pc:sldMkLst>
        <pc:picChg chg="add mod">
          <ac:chgData name="태웅 윤" userId="3678e4d9a5bdc017" providerId="LiveId" clId="{B53998CA-9096-476F-9D54-5973DACB2CDD}" dt="2026-05-06T23:12:13.564" v="46" actId="14100"/>
          <ac:picMkLst>
            <pc:docMk/>
            <pc:sldMk cId="0" sldId="259"/>
            <ac:picMk id="72" creationId="{B91B1A38-6ED3-EE47-0688-62484286A427}"/>
          </ac:picMkLst>
        </pc:picChg>
      </pc:sldChg>
      <pc:sldChg chg="addSp delSp modSp mod">
        <pc:chgData name="태웅 윤" userId="3678e4d9a5bdc017" providerId="LiveId" clId="{B53998CA-9096-476F-9D54-5973DACB2CDD}" dt="2026-05-06T23:25:24.545" v="149" actId="1076"/>
        <pc:sldMkLst>
          <pc:docMk/>
          <pc:sldMk cId="0" sldId="261"/>
        </pc:sldMkLst>
        <pc:spChg chg="mod">
          <ac:chgData name="태웅 윤" userId="3678e4d9a5bdc017" providerId="LiveId" clId="{B53998CA-9096-476F-9D54-5973DACB2CDD}" dt="2026-05-06T23:19:55.279" v="77" actId="1076"/>
          <ac:spMkLst>
            <pc:docMk/>
            <pc:sldMk cId="0" sldId="261"/>
            <ac:spMk id="40" creationId="{00000000-0000-0000-0000-000000000000}"/>
          </ac:spMkLst>
        </pc:spChg>
        <pc:spChg chg="mod">
          <ac:chgData name="태웅 윤" userId="3678e4d9a5bdc017" providerId="LiveId" clId="{B53998CA-9096-476F-9D54-5973DACB2CDD}" dt="2026-05-06T23:19:55.279" v="77" actId="1076"/>
          <ac:spMkLst>
            <pc:docMk/>
            <pc:sldMk cId="0" sldId="261"/>
            <ac:spMk id="41" creationId="{00000000-0000-0000-0000-000000000000}"/>
          </ac:spMkLst>
        </pc:spChg>
        <pc:spChg chg="mod">
          <ac:chgData name="태웅 윤" userId="3678e4d9a5bdc017" providerId="LiveId" clId="{B53998CA-9096-476F-9D54-5973DACB2CDD}" dt="2026-05-06T23:20:31.015" v="90" actId="20577"/>
          <ac:spMkLst>
            <pc:docMk/>
            <pc:sldMk cId="0" sldId="261"/>
            <ac:spMk id="43" creationId="{00000000-0000-0000-0000-000000000000}"/>
          </ac:spMkLst>
        </pc:spChg>
        <pc:spChg chg="del">
          <ac:chgData name="태웅 윤" userId="3678e4d9a5bdc017" providerId="LiveId" clId="{B53998CA-9096-476F-9D54-5973DACB2CDD}" dt="2026-05-06T23:19:59.115" v="78" actId="478"/>
          <ac:spMkLst>
            <pc:docMk/>
            <pc:sldMk cId="0" sldId="261"/>
            <ac:spMk id="44" creationId="{00000000-0000-0000-0000-000000000000}"/>
          </ac:spMkLst>
        </pc:spChg>
        <pc:spChg chg="del">
          <ac:chgData name="태웅 윤" userId="3678e4d9a5bdc017" providerId="LiveId" clId="{B53998CA-9096-476F-9D54-5973DACB2CDD}" dt="2026-05-06T23:19:59.115" v="78" actId="478"/>
          <ac:spMkLst>
            <pc:docMk/>
            <pc:sldMk cId="0" sldId="261"/>
            <ac:spMk id="45" creationId="{00000000-0000-0000-0000-000000000000}"/>
          </ac:spMkLst>
        </pc:spChg>
        <pc:spChg chg="del">
          <ac:chgData name="태웅 윤" userId="3678e4d9a5bdc017" providerId="LiveId" clId="{B53998CA-9096-476F-9D54-5973DACB2CDD}" dt="2026-05-06T23:19:59.115" v="78" actId="478"/>
          <ac:spMkLst>
            <pc:docMk/>
            <pc:sldMk cId="0" sldId="261"/>
            <ac:spMk id="47" creationId="{00000000-0000-0000-0000-000000000000}"/>
          </ac:spMkLst>
        </pc:spChg>
        <pc:spChg chg="add mod">
          <ac:chgData name="태웅 윤" userId="3678e4d9a5bdc017" providerId="LiveId" clId="{B53998CA-9096-476F-9D54-5973DACB2CDD}" dt="2026-05-06T23:19:55.279" v="77" actId="1076"/>
          <ac:spMkLst>
            <pc:docMk/>
            <pc:sldMk cId="0" sldId="261"/>
            <ac:spMk id="59" creationId="{F6CF0678-9285-517A-3263-9153C570A8D2}"/>
          </ac:spMkLst>
        </pc:spChg>
        <pc:spChg chg="add mod">
          <ac:chgData name="태웅 윤" userId="3678e4d9a5bdc017" providerId="LiveId" clId="{B53998CA-9096-476F-9D54-5973DACB2CDD}" dt="2026-05-06T23:19:55.279" v="77" actId="1076"/>
          <ac:spMkLst>
            <pc:docMk/>
            <pc:sldMk cId="0" sldId="261"/>
            <ac:spMk id="60" creationId="{5D7D5C90-FA1F-7166-977F-C590B8C4F35C}"/>
          </ac:spMkLst>
        </pc:spChg>
        <pc:spChg chg="add mod">
          <ac:chgData name="태웅 윤" userId="3678e4d9a5bdc017" providerId="LiveId" clId="{B53998CA-9096-476F-9D54-5973DACB2CDD}" dt="2026-05-06T23:21:14.787" v="117" actId="20577"/>
          <ac:spMkLst>
            <pc:docMk/>
            <pc:sldMk cId="0" sldId="261"/>
            <ac:spMk id="62" creationId="{5D5DE434-73FA-CBA7-1038-06B1AB223538}"/>
          </ac:spMkLst>
        </pc:spChg>
        <pc:spChg chg="add mod">
          <ac:chgData name="태웅 윤" userId="3678e4d9a5bdc017" providerId="LiveId" clId="{B53998CA-9096-476F-9D54-5973DACB2CDD}" dt="2026-05-06T23:20:25.279" v="81" actId="1076"/>
          <ac:spMkLst>
            <pc:docMk/>
            <pc:sldMk cId="0" sldId="261"/>
            <ac:spMk id="63" creationId="{461531DD-975C-E2CF-AF24-EED42E86AFD7}"/>
          </ac:spMkLst>
        </pc:spChg>
        <pc:spChg chg="add mod">
          <ac:chgData name="태웅 윤" userId="3678e4d9a5bdc017" providerId="LiveId" clId="{B53998CA-9096-476F-9D54-5973DACB2CDD}" dt="2026-05-06T23:20:25.279" v="81" actId="1076"/>
          <ac:spMkLst>
            <pc:docMk/>
            <pc:sldMk cId="0" sldId="261"/>
            <ac:spMk id="64" creationId="{C37514CB-994D-190E-BEF5-0502639C1FBE}"/>
          </ac:spMkLst>
        </pc:spChg>
        <pc:spChg chg="add mod">
          <ac:chgData name="태웅 윤" userId="3678e4d9a5bdc017" providerId="LiveId" clId="{B53998CA-9096-476F-9D54-5973DACB2CDD}" dt="2026-05-06T23:21:02.874" v="108" actId="20577"/>
          <ac:spMkLst>
            <pc:docMk/>
            <pc:sldMk cId="0" sldId="261"/>
            <ac:spMk id="66" creationId="{6CCA470D-91E7-7377-B3F1-37B18D1CA152}"/>
          </ac:spMkLst>
        </pc:spChg>
        <pc:spChg chg="add mod">
          <ac:chgData name="태웅 윤" userId="3678e4d9a5bdc017" providerId="LiveId" clId="{B53998CA-9096-476F-9D54-5973DACB2CDD}" dt="2026-05-06T23:20:25.279" v="81" actId="1076"/>
          <ac:spMkLst>
            <pc:docMk/>
            <pc:sldMk cId="0" sldId="261"/>
            <ac:spMk id="67" creationId="{4066041C-5E71-FE47-870B-E32946571B42}"/>
          </ac:spMkLst>
        </pc:spChg>
        <pc:spChg chg="add mod">
          <ac:chgData name="태웅 윤" userId="3678e4d9a5bdc017" providerId="LiveId" clId="{B53998CA-9096-476F-9D54-5973DACB2CDD}" dt="2026-05-06T23:20:25.279" v="81" actId="1076"/>
          <ac:spMkLst>
            <pc:docMk/>
            <pc:sldMk cId="0" sldId="261"/>
            <ac:spMk id="68" creationId="{FEF0BB9E-6D5C-8CC5-6B37-F9515A1CDDB5}"/>
          </ac:spMkLst>
        </pc:spChg>
        <pc:spChg chg="add mod">
          <ac:chgData name="태웅 윤" userId="3678e4d9a5bdc017" providerId="LiveId" clId="{B53998CA-9096-476F-9D54-5973DACB2CDD}" dt="2026-05-06T23:23:22.005" v="128" actId="20577"/>
          <ac:spMkLst>
            <pc:docMk/>
            <pc:sldMk cId="0" sldId="261"/>
            <ac:spMk id="70" creationId="{48C26993-9C56-B915-69F2-05103A7FD829}"/>
          </ac:spMkLst>
        </pc:spChg>
        <pc:picChg chg="mod">
          <ac:chgData name="태웅 윤" userId="3678e4d9a5bdc017" providerId="LiveId" clId="{B53998CA-9096-476F-9D54-5973DACB2CDD}" dt="2026-05-06T23:19:55.279" v="77" actId="1076"/>
          <ac:picMkLst>
            <pc:docMk/>
            <pc:sldMk cId="0" sldId="261"/>
            <ac:picMk id="42" creationId="{00000000-0000-0000-0000-000000000000}"/>
          </ac:picMkLst>
        </pc:picChg>
        <pc:picChg chg="del">
          <ac:chgData name="태웅 윤" userId="3678e4d9a5bdc017" providerId="LiveId" clId="{B53998CA-9096-476F-9D54-5973DACB2CDD}" dt="2026-05-06T23:19:59.992" v="79" actId="478"/>
          <ac:picMkLst>
            <pc:docMk/>
            <pc:sldMk cId="0" sldId="261"/>
            <ac:picMk id="46" creationId="{00000000-0000-0000-0000-000000000000}"/>
          </ac:picMkLst>
        </pc:picChg>
        <pc:picChg chg="add mod">
          <ac:chgData name="태웅 윤" userId="3678e4d9a5bdc017" providerId="LiveId" clId="{B53998CA-9096-476F-9D54-5973DACB2CDD}" dt="2026-05-06T23:23:41.381" v="131" actId="14100"/>
          <ac:picMkLst>
            <pc:docMk/>
            <pc:sldMk cId="0" sldId="261"/>
            <ac:picMk id="58" creationId="{ECE24CCB-7AD4-446D-80B0-84F4A1ED578A}"/>
          </ac:picMkLst>
        </pc:picChg>
        <pc:picChg chg="add mod">
          <ac:chgData name="태웅 윤" userId="3678e4d9a5bdc017" providerId="LiveId" clId="{B53998CA-9096-476F-9D54-5973DACB2CDD}" dt="2026-05-06T23:19:55.279" v="77" actId="1076"/>
          <ac:picMkLst>
            <pc:docMk/>
            <pc:sldMk cId="0" sldId="261"/>
            <ac:picMk id="61" creationId="{1B3C609B-8E47-29A0-A75E-9C2FFC9BA162}"/>
          </ac:picMkLst>
        </pc:picChg>
        <pc:picChg chg="add mod">
          <ac:chgData name="태웅 윤" userId="3678e4d9a5bdc017" providerId="LiveId" clId="{B53998CA-9096-476F-9D54-5973DACB2CDD}" dt="2026-05-06T23:20:25.279" v="81" actId="1076"/>
          <ac:picMkLst>
            <pc:docMk/>
            <pc:sldMk cId="0" sldId="261"/>
            <ac:picMk id="65" creationId="{11D88F01-1C8F-44A6-9BB8-52EA52A5ACDB}"/>
          </ac:picMkLst>
        </pc:picChg>
        <pc:picChg chg="add mod">
          <ac:chgData name="태웅 윤" userId="3678e4d9a5bdc017" providerId="LiveId" clId="{B53998CA-9096-476F-9D54-5973DACB2CDD}" dt="2026-05-06T23:20:25.279" v="81" actId="1076"/>
          <ac:picMkLst>
            <pc:docMk/>
            <pc:sldMk cId="0" sldId="261"/>
            <ac:picMk id="69" creationId="{459BDAA3-759C-E634-E753-39CE9D9A63A6}"/>
          </ac:picMkLst>
        </pc:picChg>
        <pc:picChg chg="add mod">
          <ac:chgData name="태웅 윤" userId="3678e4d9a5bdc017" providerId="LiveId" clId="{B53998CA-9096-476F-9D54-5973DACB2CDD}" dt="2026-05-06T23:24:00.695" v="137" actId="1035"/>
          <ac:picMkLst>
            <pc:docMk/>
            <pc:sldMk cId="0" sldId="261"/>
            <ac:picMk id="72" creationId="{6D46CD0F-C905-84F2-DA6A-255858246B6D}"/>
          </ac:picMkLst>
        </pc:picChg>
        <pc:picChg chg="add mod">
          <ac:chgData name="태웅 윤" userId="3678e4d9a5bdc017" providerId="LiveId" clId="{B53998CA-9096-476F-9D54-5973DACB2CDD}" dt="2026-05-06T23:24:35.943" v="143" actId="14100"/>
          <ac:picMkLst>
            <pc:docMk/>
            <pc:sldMk cId="0" sldId="261"/>
            <ac:picMk id="74" creationId="{F2B28652-CCD8-3015-31DC-928CB0BE16F3}"/>
          </ac:picMkLst>
        </pc:picChg>
        <pc:picChg chg="add mod">
          <ac:chgData name="태웅 윤" userId="3678e4d9a5bdc017" providerId="LiveId" clId="{B53998CA-9096-476F-9D54-5973DACB2CDD}" dt="2026-05-06T23:25:24.545" v="149" actId="1076"/>
          <ac:picMkLst>
            <pc:docMk/>
            <pc:sldMk cId="0" sldId="261"/>
            <ac:picMk id="76" creationId="{122F14F5-FE0B-EA90-AC6B-0C2EF6B6938D}"/>
          </ac:picMkLst>
        </pc:picChg>
      </pc:sldChg>
      <pc:sldChg chg="addSp modSp mod">
        <pc:chgData name="태웅 윤" userId="3678e4d9a5bdc017" providerId="LiveId" clId="{B53998CA-9096-476F-9D54-5973DACB2CDD}" dt="2026-05-06T23:30:19.853" v="179" actId="14100"/>
        <pc:sldMkLst>
          <pc:docMk/>
          <pc:sldMk cId="0" sldId="265"/>
        </pc:sldMkLst>
        <pc:spChg chg="mod">
          <ac:chgData name="태웅 윤" userId="3678e4d9a5bdc017" providerId="LiveId" clId="{B53998CA-9096-476F-9D54-5973DACB2CDD}" dt="2026-05-06T23:29:36.555" v="168" actId="20577"/>
          <ac:spMkLst>
            <pc:docMk/>
            <pc:sldMk cId="0" sldId="265"/>
            <ac:spMk id="60" creationId="{00000000-0000-0000-0000-000000000000}"/>
          </ac:spMkLst>
        </pc:spChg>
        <pc:spChg chg="mod">
          <ac:chgData name="태웅 윤" userId="3678e4d9a5bdc017" providerId="LiveId" clId="{B53998CA-9096-476F-9D54-5973DACB2CDD}" dt="2026-05-06T23:29:29.969" v="166" actId="20577"/>
          <ac:spMkLst>
            <pc:docMk/>
            <pc:sldMk cId="0" sldId="265"/>
            <ac:spMk id="65" creationId="{00000000-0000-0000-0000-000000000000}"/>
          </ac:spMkLst>
        </pc:spChg>
        <pc:picChg chg="add mod">
          <ac:chgData name="태웅 윤" userId="3678e4d9a5bdc017" providerId="LiveId" clId="{B53998CA-9096-476F-9D54-5973DACB2CDD}" dt="2026-05-06T23:29:57.197" v="173" actId="1076"/>
          <ac:picMkLst>
            <pc:docMk/>
            <pc:sldMk cId="0" sldId="265"/>
            <ac:picMk id="83" creationId="{85745EE9-BB67-65D5-4145-9D52FBB3F9E1}"/>
          </ac:picMkLst>
        </pc:picChg>
        <pc:picChg chg="add mod">
          <ac:chgData name="태웅 윤" userId="3678e4d9a5bdc017" providerId="LiveId" clId="{B53998CA-9096-476F-9D54-5973DACB2CDD}" dt="2026-05-06T23:30:19.853" v="179" actId="14100"/>
          <ac:picMkLst>
            <pc:docMk/>
            <pc:sldMk cId="0" sldId="265"/>
            <ac:picMk id="85" creationId="{83A5C38A-3337-EA36-8FB5-8E5E83B1D6F4}"/>
          </ac:picMkLst>
        </pc:picChg>
      </pc:sldChg>
      <pc:sldChg chg="addSp modSp mod">
        <pc:chgData name="태웅 윤" userId="3678e4d9a5bdc017" providerId="LiveId" clId="{B53998CA-9096-476F-9D54-5973DACB2CDD}" dt="2026-05-06T23:30:53.621" v="184" actId="14100"/>
        <pc:sldMkLst>
          <pc:docMk/>
          <pc:sldMk cId="0" sldId="266"/>
        </pc:sldMkLst>
        <pc:picChg chg="add mod">
          <ac:chgData name="태웅 윤" userId="3678e4d9a5bdc017" providerId="LiveId" clId="{B53998CA-9096-476F-9D54-5973DACB2CDD}" dt="2026-05-06T23:30:53.621" v="184" actId="14100"/>
          <ac:picMkLst>
            <pc:docMk/>
            <pc:sldMk cId="0" sldId="266"/>
            <ac:picMk id="126" creationId="{F7273716-E47B-BFCB-544D-E87C717C947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36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111.png"/><Relationship Id="rId3" Type="http://schemas.openxmlformats.org/officeDocument/2006/relationships/image" Target="../media/image42.png"/><Relationship Id="rId7" Type="http://schemas.openxmlformats.org/officeDocument/2006/relationships/image" Target="../media/image106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11" Type="http://schemas.openxmlformats.org/officeDocument/2006/relationships/image" Target="../media/image109.png"/><Relationship Id="rId5" Type="http://schemas.openxmlformats.org/officeDocument/2006/relationships/image" Target="../media/image104.png"/><Relationship Id="rId10" Type="http://schemas.openxmlformats.org/officeDocument/2006/relationships/image" Target="../media/image108.png"/><Relationship Id="rId4" Type="http://schemas.openxmlformats.org/officeDocument/2006/relationships/image" Target="../media/image35.png"/><Relationship Id="rId9" Type="http://schemas.openxmlformats.org/officeDocument/2006/relationships/image" Target="../media/image10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26" Type="http://schemas.openxmlformats.org/officeDocument/2006/relationships/image" Target="../media/image134.png"/><Relationship Id="rId3" Type="http://schemas.openxmlformats.org/officeDocument/2006/relationships/image" Target="../media/image2.png"/><Relationship Id="rId21" Type="http://schemas.openxmlformats.org/officeDocument/2006/relationships/image" Target="../media/image129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5" Type="http://schemas.openxmlformats.org/officeDocument/2006/relationships/image" Target="../media/image13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24" Type="http://schemas.openxmlformats.org/officeDocument/2006/relationships/image" Target="../media/image132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2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16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42.png"/><Relationship Id="rId7" Type="http://schemas.openxmlformats.org/officeDocument/2006/relationships/image" Target="../media/image75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42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4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>
            <a:alphaModFix amt="8000"/>
          </a:blip>
          <a:srcRect/>
          <a:stretch/>
        </p:blipFill>
        <p:spPr>
          <a:xfrm>
            <a:off x="8358530" y="2476195"/>
            <a:ext cx="3095244" cy="2476195"/>
          </a:xfrm>
          <a:prstGeom prst="rect">
            <a:avLst/>
          </a:prstGeom>
        </p:spPr>
      </p:pic>
      <p:sp>
        <p:nvSpPr>
          <p:cNvPr id="7" name="Shape 1"/>
          <p:cNvSpPr/>
          <p:nvPr/>
        </p:nvSpPr>
        <p:spPr>
          <a:xfrm>
            <a:off x="381305" y="381305"/>
            <a:ext cx="571500" cy="19202"/>
          </a:xfrm>
          <a:prstGeom prst="rect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Shape 2"/>
          <p:cNvSpPr/>
          <p:nvPr/>
        </p:nvSpPr>
        <p:spPr>
          <a:xfrm>
            <a:off x="381305" y="381305"/>
            <a:ext cx="19202" cy="571500"/>
          </a:xfrm>
          <a:prstGeom prst="rect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Shape 3"/>
          <p:cNvSpPr/>
          <p:nvPr/>
        </p:nvSpPr>
        <p:spPr>
          <a:xfrm>
            <a:off x="11239805" y="381305"/>
            <a:ext cx="571500" cy="19202"/>
          </a:xfrm>
          <a:prstGeom prst="rect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4"/>
          <p:cNvSpPr/>
          <p:nvPr/>
        </p:nvSpPr>
        <p:spPr>
          <a:xfrm>
            <a:off x="11792102" y="381305"/>
            <a:ext cx="19202" cy="571500"/>
          </a:xfrm>
          <a:prstGeom prst="rect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Shape 5"/>
          <p:cNvSpPr/>
          <p:nvPr/>
        </p:nvSpPr>
        <p:spPr>
          <a:xfrm>
            <a:off x="381305" y="6457493"/>
            <a:ext cx="571500" cy="19202"/>
          </a:xfrm>
          <a:prstGeom prst="rect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Shape 6"/>
          <p:cNvSpPr/>
          <p:nvPr/>
        </p:nvSpPr>
        <p:spPr>
          <a:xfrm>
            <a:off x="381305" y="5905195"/>
            <a:ext cx="19202" cy="571500"/>
          </a:xfrm>
          <a:prstGeom prst="rect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Shape 7"/>
          <p:cNvSpPr/>
          <p:nvPr/>
        </p:nvSpPr>
        <p:spPr>
          <a:xfrm>
            <a:off x="11239805" y="6457493"/>
            <a:ext cx="571500" cy="19202"/>
          </a:xfrm>
          <a:prstGeom prst="rect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Shape 8"/>
          <p:cNvSpPr/>
          <p:nvPr/>
        </p:nvSpPr>
        <p:spPr>
          <a:xfrm>
            <a:off x="11792102" y="5905195"/>
            <a:ext cx="19202" cy="571500"/>
          </a:xfrm>
          <a:prstGeom prst="rect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rcRect t="-401" b="-401"/>
          <a:stretch/>
        </p:blipFill>
        <p:spPr>
          <a:xfrm>
            <a:off x="0" y="0"/>
            <a:ext cx="12191695" cy="38405"/>
          </a:xfrm>
          <a:prstGeom prst="rect">
            <a:avLst/>
          </a:prstGeom>
        </p:spPr>
      </p:pic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715000" y="1880921"/>
            <a:ext cx="761695" cy="761695"/>
          </a:xfrm>
          <a:prstGeom prst="rect">
            <a:avLst/>
          </a:prstGeom>
        </p:spPr>
      </p:pic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rcRect t="-24" b="-24"/>
          <a:stretch/>
        </p:blipFill>
        <p:spPr>
          <a:xfrm>
            <a:off x="5857646" y="2072030"/>
            <a:ext cx="476402" cy="381305"/>
          </a:xfrm>
          <a:prstGeom prst="rect">
            <a:avLst/>
          </a:prstGeom>
        </p:spPr>
      </p:pic>
      <p:sp>
        <p:nvSpPr>
          <p:cNvPr id="18" name="Text 9"/>
          <p:cNvSpPr txBox="1"/>
          <p:nvPr/>
        </p:nvSpPr>
        <p:spPr>
          <a:xfrm>
            <a:off x="2736799" y="2928823"/>
            <a:ext cx="6722669" cy="781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100" b="1" kern="0" spc="-150" dirty="0">
                <a:solidFill>
                  <a:srgbClr val="FF333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Robot</a:t>
            </a:r>
            <a:r>
              <a:rPr lang="en-US" sz="6100" b="1" kern="0" spc="-15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Uprising </a:t>
            </a:r>
            <a:endParaRPr lang="en-US" sz="6100" dirty="0"/>
          </a:p>
        </p:txBody>
      </p:sp>
      <p:sp>
        <p:nvSpPr>
          <p:cNvPr id="19" name="Text 10"/>
          <p:cNvSpPr txBox="1"/>
          <p:nvPr/>
        </p:nvSpPr>
        <p:spPr>
          <a:xfrm>
            <a:off x="3777386" y="3900830"/>
            <a:ext cx="4638751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2D Top-Down Roguelike Action RPG</a:t>
            </a:r>
            <a:endParaRPr lang="en-US" sz="1900" dirty="0"/>
          </a:p>
        </p:txBody>
      </p:sp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10"/>
          <a:srcRect t="-1100" b="-1100"/>
          <a:stretch/>
        </p:blipFill>
        <p:spPr>
          <a:xfrm>
            <a:off x="3755441" y="4785970"/>
            <a:ext cx="114300" cy="133502"/>
          </a:xfrm>
          <a:prstGeom prst="rect">
            <a:avLst/>
          </a:prstGeom>
        </p:spPr>
      </p:pic>
      <p:sp>
        <p:nvSpPr>
          <p:cNvPr id="21" name="Text 11"/>
          <p:cNvSpPr txBox="1"/>
          <p:nvPr/>
        </p:nvSpPr>
        <p:spPr>
          <a:xfrm>
            <a:off x="3964838" y="4729277"/>
            <a:ext cx="113385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KimHyeonMin</a:t>
            </a:r>
            <a:endParaRPr lang="en-US" sz="1300" dirty="0"/>
          </a:p>
        </p:txBody>
      </p:sp>
      <p:pic>
        <p:nvPicPr>
          <p:cNvPr id="22" name="Image 8" descr="preencoded.png"/>
          <p:cNvPicPr>
            <a:picLocks noChangeAspect="1"/>
          </p:cNvPicPr>
          <p:nvPr/>
        </p:nvPicPr>
        <p:blipFill>
          <a:blip r:embed="rId10"/>
          <a:srcRect t="-1100" b="-1100"/>
          <a:stretch/>
        </p:blipFill>
        <p:spPr>
          <a:xfrm>
            <a:off x="5469941" y="4785970"/>
            <a:ext cx="114300" cy="133502"/>
          </a:xfrm>
          <a:prstGeom prst="rect">
            <a:avLst/>
          </a:prstGeom>
        </p:spPr>
      </p:pic>
      <p:sp>
        <p:nvSpPr>
          <p:cNvPr id="23" name="Text 12"/>
          <p:cNvSpPr txBox="1"/>
          <p:nvPr/>
        </p:nvSpPr>
        <p:spPr>
          <a:xfrm>
            <a:off x="5680253" y="4729277"/>
            <a:ext cx="943661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WonJunseo</a:t>
            </a:r>
            <a:endParaRPr lang="en-US" sz="1300" dirty="0"/>
          </a:p>
        </p:txBody>
      </p:sp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10"/>
          <a:srcRect t="-1100" b="-1100"/>
          <a:stretch/>
        </p:blipFill>
        <p:spPr>
          <a:xfrm>
            <a:off x="6999732" y="4785970"/>
            <a:ext cx="114300" cy="133502"/>
          </a:xfrm>
          <a:prstGeom prst="rect">
            <a:avLst/>
          </a:prstGeom>
        </p:spPr>
      </p:pic>
      <p:sp>
        <p:nvSpPr>
          <p:cNvPr id="25" name="Text 13"/>
          <p:cNvSpPr txBox="1"/>
          <p:nvPr/>
        </p:nvSpPr>
        <p:spPr>
          <a:xfrm>
            <a:off x="7181698" y="4729277"/>
            <a:ext cx="1283818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 err="1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YounTaeWoong</a:t>
            </a:r>
            <a:endParaRPr lang="en-US" sz="1300" dirty="0"/>
          </a:p>
        </p:txBody>
      </p:sp>
      <p:sp>
        <p:nvSpPr>
          <p:cNvPr id="26" name="Text 14"/>
          <p:cNvSpPr txBox="1"/>
          <p:nvPr/>
        </p:nvSpPr>
        <p:spPr>
          <a:xfrm>
            <a:off x="0" y="6286500"/>
            <a:ext cx="121926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C# Game Programming</a:t>
            </a:r>
            <a:r>
              <a:rPr lang="en-US" sz="1000" dirty="0">
                <a:solidFill>
                  <a:srgbClr val="666666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— Hanyang University ERICA </a:t>
            </a:r>
            <a:endParaRPr lang="en-US" sz="1000" dirty="0"/>
          </a:p>
        </p:txBody>
      </p:sp>
      <p:sp>
        <p:nvSpPr>
          <p:cNvPr id="27" name="Text 15"/>
          <p:cNvSpPr txBox="1"/>
          <p:nvPr/>
        </p:nvSpPr>
        <p:spPr>
          <a:xfrm>
            <a:off x="11239805" y="6286500"/>
            <a:ext cx="5715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66666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A0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381305" y="952805"/>
            <a:ext cx="4000500" cy="3943807"/>
          </a:xfrm>
          <a:prstGeom prst="roundRect">
            <a:avLst>
              <a:gd name="adj" fmla="val 1344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" name="Text 3"/>
          <p:cNvSpPr txBox="1"/>
          <p:nvPr/>
        </p:nvSpPr>
        <p:spPr>
          <a:xfrm>
            <a:off x="923544" y="1190549"/>
            <a:ext cx="322051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Implemented Features </a:t>
            </a:r>
            <a:endParaRPr lang="en-US" sz="16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9049" y="1238098"/>
            <a:ext cx="209398" cy="209398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619049" y="1686154"/>
            <a:ext cx="3524098" cy="657454"/>
          </a:xfrm>
          <a:prstGeom prst="roundRect">
            <a:avLst>
              <a:gd name="adj" fmla="val 32251"/>
            </a:avLst>
          </a:prstGeom>
          <a:solidFill>
            <a:srgbClr val="1A1A1A"/>
          </a:solidFill>
          <a:ln/>
        </p:spPr>
      </p:sp>
      <p:sp>
        <p:nvSpPr>
          <p:cNvPr id="9" name="Shape 5"/>
          <p:cNvSpPr/>
          <p:nvPr/>
        </p:nvSpPr>
        <p:spPr>
          <a:xfrm>
            <a:off x="619049" y="1686154"/>
            <a:ext cx="38405" cy="657454"/>
          </a:xfrm>
          <a:prstGeom prst="roundRect">
            <a:avLst>
              <a:gd name="adj" fmla="val 552102"/>
            </a:avLst>
          </a:prstGeom>
          <a:solidFill>
            <a:srgbClr val="4CAF50"/>
          </a:solidFill>
          <a:ln w="12700">
            <a:solidFill>
              <a:srgbClr val="4CAF50">
                <a:alpha val="0"/>
              </a:srgbClr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828446" y="1843430"/>
            <a:ext cx="342900" cy="342900"/>
          </a:xfrm>
          <a:prstGeom prst="roundRect">
            <a:avLst>
              <a:gd name="adj" fmla="val 88889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 t="-43" b="-43"/>
          <a:stretch/>
        </p:blipFill>
        <p:spPr>
          <a:xfrm>
            <a:off x="933602" y="1938528"/>
            <a:ext cx="133502" cy="152705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1285646" y="1800454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Player System</a:t>
            </a:r>
            <a:endParaRPr lang="en-US" sz="1200" dirty="0"/>
          </a:p>
        </p:txBody>
      </p:sp>
      <p:sp>
        <p:nvSpPr>
          <p:cNvPr id="13" name="Text 8"/>
          <p:cNvSpPr txBox="1"/>
          <p:nvPr/>
        </p:nvSpPr>
        <p:spPr>
          <a:xfrm>
            <a:off x="1285646" y="2048256"/>
            <a:ext cx="238567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Movement, combat, hit detection</a:t>
            </a:r>
            <a:endParaRPr lang="en-US" sz="900" dirty="0"/>
          </a:p>
        </p:txBody>
      </p:sp>
      <p:sp>
        <p:nvSpPr>
          <p:cNvPr id="14" name="Shape 9"/>
          <p:cNvSpPr/>
          <p:nvPr/>
        </p:nvSpPr>
        <p:spPr>
          <a:xfrm>
            <a:off x="3450031" y="1895551"/>
            <a:ext cx="523951" cy="237744"/>
          </a:xfrm>
          <a:prstGeom prst="roundRect">
            <a:avLst>
              <a:gd name="adj" fmla="val 123077"/>
            </a:avLst>
          </a:prstGeom>
          <a:solidFill>
            <a:srgbClr val="2E7D3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5" name="Text 10"/>
          <p:cNvSpPr txBox="1"/>
          <p:nvPr/>
        </p:nvSpPr>
        <p:spPr>
          <a:xfrm>
            <a:off x="3450031" y="1895551"/>
            <a:ext cx="523951" cy="2386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38100" rIns="114300" bIns="3810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Done</a:t>
            </a:r>
            <a:endParaRPr lang="en-US" sz="900" dirty="0"/>
          </a:p>
        </p:txBody>
      </p:sp>
      <p:sp>
        <p:nvSpPr>
          <p:cNvPr id="16" name="Shape 11"/>
          <p:cNvSpPr/>
          <p:nvPr/>
        </p:nvSpPr>
        <p:spPr>
          <a:xfrm>
            <a:off x="619049" y="2457907"/>
            <a:ext cx="3524098" cy="657454"/>
          </a:xfrm>
          <a:prstGeom prst="roundRect">
            <a:avLst>
              <a:gd name="adj" fmla="val 32251"/>
            </a:avLst>
          </a:prstGeom>
          <a:solidFill>
            <a:srgbClr val="1A1A1A"/>
          </a:solidFill>
          <a:ln/>
        </p:spPr>
      </p:sp>
      <p:sp>
        <p:nvSpPr>
          <p:cNvPr id="17" name="Shape 12"/>
          <p:cNvSpPr/>
          <p:nvPr/>
        </p:nvSpPr>
        <p:spPr>
          <a:xfrm>
            <a:off x="619049" y="2457907"/>
            <a:ext cx="38405" cy="657454"/>
          </a:xfrm>
          <a:prstGeom prst="roundRect">
            <a:avLst>
              <a:gd name="adj" fmla="val 552102"/>
            </a:avLst>
          </a:prstGeom>
          <a:solidFill>
            <a:srgbClr val="4CAF50"/>
          </a:solidFill>
          <a:ln w="12700">
            <a:solidFill>
              <a:srgbClr val="4CAF50">
                <a:alpha val="0"/>
              </a:srgbClr>
            </a:solidFill>
            <a:prstDash val="solid"/>
          </a:ln>
        </p:spPr>
      </p:sp>
      <p:sp>
        <p:nvSpPr>
          <p:cNvPr id="18" name="Shape 13"/>
          <p:cNvSpPr/>
          <p:nvPr/>
        </p:nvSpPr>
        <p:spPr>
          <a:xfrm>
            <a:off x="828446" y="2614270"/>
            <a:ext cx="342900" cy="342900"/>
          </a:xfrm>
          <a:prstGeom prst="roundRect">
            <a:avLst>
              <a:gd name="adj" fmla="val 88889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rcRect t="-180" b="-180"/>
          <a:stretch/>
        </p:blipFill>
        <p:spPr>
          <a:xfrm>
            <a:off x="905256" y="2710282"/>
            <a:ext cx="190195" cy="152705"/>
          </a:xfrm>
          <a:prstGeom prst="rect">
            <a:avLst/>
          </a:prstGeom>
        </p:spPr>
      </p:pic>
      <p:sp>
        <p:nvSpPr>
          <p:cNvPr id="20" name="Text 14"/>
          <p:cNvSpPr txBox="1"/>
          <p:nvPr/>
        </p:nvSpPr>
        <p:spPr>
          <a:xfrm>
            <a:off x="1285646" y="2572207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Enemy AI</a:t>
            </a:r>
            <a:endParaRPr lang="en-US" sz="1200" dirty="0"/>
          </a:p>
        </p:txBody>
      </p:sp>
      <p:sp>
        <p:nvSpPr>
          <p:cNvPr id="21" name="Text 15"/>
          <p:cNvSpPr txBox="1"/>
          <p:nvPr/>
        </p:nvSpPr>
        <p:spPr>
          <a:xfrm>
            <a:off x="1285646" y="2819095"/>
            <a:ext cx="20574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AI, spawn, kiting behavior</a:t>
            </a:r>
            <a:endParaRPr lang="en-US" sz="900" dirty="0"/>
          </a:p>
        </p:txBody>
      </p:sp>
      <p:sp>
        <p:nvSpPr>
          <p:cNvPr id="22" name="Shape 16"/>
          <p:cNvSpPr/>
          <p:nvPr/>
        </p:nvSpPr>
        <p:spPr>
          <a:xfrm>
            <a:off x="3450031" y="2667305"/>
            <a:ext cx="523951" cy="237744"/>
          </a:xfrm>
          <a:prstGeom prst="roundRect">
            <a:avLst>
              <a:gd name="adj" fmla="val 123077"/>
            </a:avLst>
          </a:prstGeom>
          <a:solidFill>
            <a:srgbClr val="2E7D3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3" name="Text 17"/>
          <p:cNvSpPr txBox="1"/>
          <p:nvPr/>
        </p:nvSpPr>
        <p:spPr>
          <a:xfrm>
            <a:off x="3450031" y="2667305"/>
            <a:ext cx="523951" cy="2386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38100" rIns="114300" bIns="3810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Done</a:t>
            </a:r>
            <a:endParaRPr lang="en-US" sz="900" dirty="0"/>
          </a:p>
        </p:txBody>
      </p:sp>
      <p:sp>
        <p:nvSpPr>
          <p:cNvPr id="24" name="Shape 18"/>
          <p:cNvSpPr/>
          <p:nvPr/>
        </p:nvSpPr>
        <p:spPr>
          <a:xfrm>
            <a:off x="619049" y="3228746"/>
            <a:ext cx="3524098" cy="657454"/>
          </a:xfrm>
          <a:prstGeom prst="roundRect">
            <a:avLst>
              <a:gd name="adj" fmla="val 32251"/>
            </a:avLst>
          </a:prstGeom>
          <a:solidFill>
            <a:srgbClr val="1A1A1A"/>
          </a:solidFill>
          <a:ln/>
        </p:spPr>
      </p:sp>
      <p:sp>
        <p:nvSpPr>
          <p:cNvPr id="25" name="Shape 19"/>
          <p:cNvSpPr/>
          <p:nvPr/>
        </p:nvSpPr>
        <p:spPr>
          <a:xfrm>
            <a:off x="619049" y="3228746"/>
            <a:ext cx="38405" cy="657454"/>
          </a:xfrm>
          <a:prstGeom prst="roundRect">
            <a:avLst>
              <a:gd name="adj" fmla="val 552102"/>
            </a:avLst>
          </a:prstGeom>
          <a:solidFill>
            <a:srgbClr val="4CAF50"/>
          </a:solidFill>
          <a:ln w="12700">
            <a:solidFill>
              <a:srgbClr val="4CAF50">
                <a:alpha val="0"/>
              </a:srgbClr>
            </a:solidFill>
            <a:prstDash val="solid"/>
          </a:ln>
        </p:spPr>
      </p:sp>
      <p:sp>
        <p:nvSpPr>
          <p:cNvPr id="26" name="Shape 20"/>
          <p:cNvSpPr/>
          <p:nvPr/>
        </p:nvSpPr>
        <p:spPr>
          <a:xfrm>
            <a:off x="828446" y="3386023"/>
            <a:ext cx="342900" cy="342900"/>
          </a:xfrm>
          <a:prstGeom prst="roundRect">
            <a:avLst>
              <a:gd name="adj" fmla="val 88889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7"/>
          <a:srcRect l="-33" r="-33"/>
          <a:stretch/>
        </p:blipFill>
        <p:spPr>
          <a:xfrm>
            <a:off x="914400" y="3481121"/>
            <a:ext cx="171907" cy="152705"/>
          </a:xfrm>
          <a:prstGeom prst="rect">
            <a:avLst/>
          </a:prstGeom>
        </p:spPr>
      </p:pic>
      <p:sp>
        <p:nvSpPr>
          <p:cNvPr id="28" name="Text 21"/>
          <p:cNvSpPr txBox="1"/>
          <p:nvPr/>
        </p:nvSpPr>
        <p:spPr>
          <a:xfrm>
            <a:off x="1285646" y="3343046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Boss Enemy</a:t>
            </a:r>
            <a:endParaRPr lang="en-US" sz="1200" dirty="0"/>
          </a:p>
        </p:txBody>
      </p:sp>
      <p:sp>
        <p:nvSpPr>
          <p:cNvPr id="29" name="Text 22"/>
          <p:cNvSpPr txBox="1"/>
          <p:nvPr/>
        </p:nvSpPr>
        <p:spPr>
          <a:xfrm>
            <a:off x="1285646" y="3590849"/>
            <a:ext cx="20574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Boss pattern implementation</a:t>
            </a:r>
            <a:endParaRPr lang="en-US" sz="900" dirty="0"/>
          </a:p>
        </p:txBody>
      </p:sp>
      <p:sp>
        <p:nvSpPr>
          <p:cNvPr id="30" name="Shape 23"/>
          <p:cNvSpPr/>
          <p:nvPr/>
        </p:nvSpPr>
        <p:spPr>
          <a:xfrm>
            <a:off x="3450031" y="3438144"/>
            <a:ext cx="523951" cy="237744"/>
          </a:xfrm>
          <a:prstGeom prst="roundRect">
            <a:avLst>
              <a:gd name="adj" fmla="val 123077"/>
            </a:avLst>
          </a:prstGeom>
          <a:solidFill>
            <a:srgbClr val="2E7D3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1" name="Text 24"/>
          <p:cNvSpPr txBox="1"/>
          <p:nvPr/>
        </p:nvSpPr>
        <p:spPr>
          <a:xfrm>
            <a:off x="3450031" y="3438144"/>
            <a:ext cx="523951" cy="2386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38100" rIns="114300" bIns="3810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Done</a:t>
            </a:r>
            <a:endParaRPr lang="en-US" sz="900" dirty="0"/>
          </a:p>
        </p:txBody>
      </p:sp>
      <p:sp>
        <p:nvSpPr>
          <p:cNvPr id="32" name="Shape 25"/>
          <p:cNvSpPr/>
          <p:nvPr/>
        </p:nvSpPr>
        <p:spPr>
          <a:xfrm>
            <a:off x="619049" y="4000500"/>
            <a:ext cx="3524098" cy="657454"/>
          </a:xfrm>
          <a:prstGeom prst="roundRect">
            <a:avLst>
              <a:gd name="adj" fmla="val 32251"/>
            </a:avLst>
          </a:prstGeom>
          <a:solidFill>
            <a:srgbClr val="1A1A1A"/>
          </a:solidFill>
          <a:ln/>
        </p:spPr>
      </p:sp>
      <p:sp>
        <p:nvSpPr>
          <p:cNvPr id="33" name="Shape 26"/>
          <p:cNvSpPr/>
          <p:nvPr/>
        </p:nvSpPr>
        <p:spPr>
          <a:xfrm>
            <a:off x="619049" y="4000500"/>
            <a:ext cx="38405" cy="657454"/>
          </a:xfrm>
          <a:prstGeom prst="roundRect">
            <a:avLst>
              <a:gd name="adj" fmla="val 552102"/>
            </a:avLst>
          </a:prstGeom>
          <a:solidFill>
            <a:srgbClr val="4CAF50"/>
          </a:solidFill>
          <a:ln w="12700">
            <a:solidFill>
              <a:srgbClr val="4CAF50">
                <a:alpha val="0"/>
              </a:srgbClr>
            </a:solidFill>
            <a:prstDash val="solid"/>
          </a:ln>
        </p:spPr>
      </p:sp>
      <p:sp>
        <p:nvSpPr>
          <p:cNvPr id="34" name="Shape 27"/>
          <p:cNvSpPr/>
          <p:nvPr/>
        </p:nvSpPr>
        <p:spPr>
          <a:xfrm>
            <a:off x="828446" y="4157777"/>
            <a:ext cx="342900" cy="342900"/>
          </a:xfrm>
          <a:prstGeom prst="roundRect">
            <a:avLst>
              <a:gd name="adj" fmla="val 88889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5" name="Image 5" descr="preencoded.png"/>
          <p:cNvPicPr>
            <a:picLocks noChangeAspect="1"/>
          </p:cNvPicPr>
          <p:nvPr/>
        </p:nvPicPr>
        <p:blipFill>
          <a:blip r:embed="rId8"/>
          <a:srcRect l="-33" r="-33"/>
          <a:stretch/>
        </p:blipFill>
        <p:spPr>
          <a:xfrm>
            <a:off x="914400" y="4252874"/>
            <a:ext cx="171907" cy="152705"/>
          </a:xfrm>
          <a:prstGeom prst="rect">
            <a:avLst/>
          </a:prstGeom>
        </p:spPr>
      </p:pic>
      <p:sp>
        <p:nvSpPr>
          <p:cNvPr id="36" name="Text 28"/>
          <p:cNvSpPr txBox="1"/>
          <p:nvPr/>
        </p:nvSpPr>
        <p:spPr>
          <a:xfrm>
            <a:off x="1285646" y="4114800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Map Layout</a:t>
            </a:r>
            <a:endParaRPr lang="en-US" sz="1200" dirty="0"/>
          </a:p>
        </p:txBody>
      </p:sp>
      <p:sp>
        <p:nvSpPr>
          <p:cNvPr id="37" name="Text 29"/>
          <p:cNvSpPr txBox="1"/>
          <p:nvPr/>
        </p:nvSpPr>
        <p:spPr>
          <a:xfrm>
            <a:off x="1285646" y="4362602"/>
            <a:ext cx="20574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Floor 1, 2 implemented</a:t>
            </a:r>
            <a:endParaRPr lang="en-US" sz="900" dirty="0"/>
          </a:p>
        </p:txBody>
      </p:sp>
      <p:sp>
        <p:nvSpPr>
          <p:cNvPr id="38" name="Shape 30"/>
          <p:cNvSpPr/>
          <p:nvPr/>
        </p:nvSpPr>
        <p:spPr>
          <a:xfrm>
            <a:off x="3450031" y="4209898"/>
            <a:ext cx="523951" cy="237744"/>
          </a:xfrm>
          <a:prstGeom prst="roundRect">
            <a:avLst>
              <a:gd name="adj" fmla="val 123077"/>
            </a:avLst>
          </a:prstGeom>
          <a:solidFill>
            <a:srgbClr val="2E7D3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9" name="Text 31"/>
          <p:cNvSpPr txBox="1"/>
          <p:nvPr/>
        </p:nvSpPr>
        <p:spPr>
          <a:xfrm>
            <a:off x="3450031" y="4209898"/>
            <a:ext cx="523951" cy="2386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38100" rIns="114300" bIns="3810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Done</a:t>
            </a:r>
            <a:endParaRPr lang="en-US" sz="900" dirty="0"/>
          </a:p>
        </p:txBody>
      </p:sp>
      <p:sp>
        <p:nvSpPr>
          <p:cNvPr id="40" name="Shape 32"/>
          <p:cNvSpPr/>
          <p:nvPr/>
        </p:nvSpPr>
        <p:spPr>
          <a:xfrm>
            <a:off x="381305" y="5086807"/>
            <a:ext cx="4000500" cy="1904695"/>
          </a:xfrm>
          <a:prstGeom prst="roundRect">
            <a:avLst>
              <a:gd name="adj" fmla="val 5761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1" name="Text 33"/>
          <p:cNvSpPr txBox="1"/>
          <p:nvPr/>
        </p:nvSpPr>
        <p:spPr>
          <a:xfrm>
            <a:off x="923544" y="5324551"/>
            <a:ext cx="322051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Implementation Progress </a:t>
            </a:r>
            <a:endParaRPr lang="en-US" sz="1600" dirty="0"/>
          </a:p>
        </p:txBody>
      </p:sp>
      <p:pic>
        <p:nvPicPr>
          <p:cNvPr id="42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19049" y="5372100"/>
            <a:ext cx="209398" cy="209398"/>
          </a:xfrm>
          <a:prstGeom prst="rect">
            <a:avLst/>
          </a:prstGeom>
        </p:spPr>
      </p:pic>
      <p:sp>
        <p:nvSpPr>
          <p:cNvPr id="43" name="Shape 34"/>
          <p:cNvSpPr/>
          <p:nvPr/>
        </p:nvSpPr>
        <p:spPr>
          <a:xfrm>
            <a:off x="619049" y="5838444"/>
            <a:ext cx="1714500" cy="418795"/>
          </a:xfrm>
          <a:prstGeom prst="roundRect">
            <a:avLst>
              <a:gd name="adj" fmla="val 79397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4" name="Shape 35"/>
          <p:cNvSpPr/>
          <p:nvPr/>
        </p:nvSpPr>
        <p:spPr>
          <a:xfrm>
            <a:off x="733349" y="6001207"/>
            <a:ext cx="95098" cy="95098"/>
          </a:xfrm>
          <a:prstGeom prst="ellipse">
            <a:avLst/>
          </a:prstGeom>
          <a:solidFill>
            <a:srgbClr val="4CAF5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5" name="Text 36"/>
          <p:cNvSpPr txBox="1"/>
          <p:nvPr/>
        </p:nvSpPr>
        <p:spPr>
          <a:xfrm>
            <a:off x="923544" y="5952744"/>
            <a:ext cx="108173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Player: 100%</a:t>
            </a:r>
            <a:endParaRPr lang="en-US" sz="1000" dirty="0"/>
          </a:p>
        </p:txBody>
      </p:sp>
      <p:sp>
        <p:nvSpPr>
          <p:cNvPr id="46" name="Shape 37"/>
          <p:cNvSpPr/>
          <p:nvPr/>
        </p:nvSpPr>
        <p:spPr>
          <a:xfrm>
            <a:off x="2428646" y="5838444"/>
            <a:ext cx="1714500" cy="418795"/>
          </a:xfrm>
          <a:prstGeom prst="roundRect">
            <a:avLst>
              <a:gd name="adj" fmla="val 79397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7" name="Shape 38"/>
          <p:cNvSpPr/>
          <p:nvPr/>
        </p:nvSpPr>
        <p:spPr>
          <a:xfrm>
            <a:off x="2542946" y="6001207"/>
            <a:ext cx="95098" cy="95098"/>
          </a:xfrm>
          <a:prstGeom prst="ellipse">
            <a:avLst/>
          </a:prstGeom>
          <a:solidFill>
            <a:srgbClr val="4CAF5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8" name="Text 39"/>
          <p:cNvSpPr txBox="1"/>
          <p:nvPr/>
        </p:nvSpPr>
        <p:spPr>
          <a:xfrm>
            <a:off x="2734056" y="5952744"/>
            <a:ext cx="126918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Enemy AI: 100%</a:t>
            </a:r>
            <a:endParaRPr lang="en-US" sz="1000" dirty="0"/>
          </a:p>
        </p:txBody>
      </p:sp>
      <p:sp>
        <p:nvSpPr>
          <p:cNvPr id="49" name="Shape 40"/>
          <p:cNvSpPr/>
          <p:nvPr/>
        </p:nvSpPr>
        <p:spPr>
          <a:xfrm>
            <a:off x="619049" y="6334049"/>
            <a:ext cx="1714500" cy="418795"/>
          </a:xfrm>
          <a:prstGeom prst="roundRect">
            <a:avLst>
              <a:gd name="adj" fmla="val 79397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0" name="Shape 41"/>
          <p:cNvSpPr/>
          <p:nvPr/>
        </p:nvSpPr>
        <p:spPr>
          <a:xfrm>
            <a:off x="733349" y="6495898"/>
            <a:ext cx="95098" cy="95098"/>
          </a:xfrm>
          <a:prstGeom prst="ellipse">
            <a:avLst/>
          </a:prstGeom>
          <a:solidFill>
            <a:srgbClr val="4CAF5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1" name="Text 42"/>
          <p:cNvSpPr txBox="1"/>
          <p:nvPr/>
        </p:nvSpPr>
        <p:spPr>
          <a:xfrm>
            <a:off x="923544" y="6448349"/>
            <a:ext cx="90617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Boss: 100%</a:t>
            </a:r>
            <a:endParaRPr lang="en-US" sz="1000" dirty="0"/>
          </a:p>
        </p:txBody>
      </p:sp>
      <p:sp>
        <p:nvSpPr>
          <p:cNvPr id="52" name="Shape 43"/>
          <p:cNvSpPr/>
          <p:nvPr/>
        </p:nvSpPr>
        <p:spPr>
          <a:xfrm>
            <a:off x="2428646" y="6334049"/>
            <a:ext cx="1714500" cy="418795"/>
          </a:xfrm>
          <a:prstGeom prst="roundRect">
            <a:avLst>
              <a:gd name="adj" fmla="val 79397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3" name="Shape 44"/>
          <p:cNvSpPr/>
          <p:nvPr/>
        </p:nvSpPr>
        <p:spPr>
          <a:xfrm>
            <a:off x="2542946" y="6495898"/>
            <a:ext cx="95098" cy="95098"/>
          </a:xfrm>
          <a:prstGeom prst="ellipse">
            <a:avLst/>
          </a:prstGeom>
          <a:solidFill>
            <a:srgbClr val="4CAF5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4" name="Text 45"/>
          <p:cNvSpPr txBox="1"/>
          <p:nvPr/>
        </p:nvSpPr>
        <p:spPr>
          <a:xfrm>
            <a:off x="2734056" y="6448349"/>
            <a:ext cx="82296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Map: 100%</a:t>
            </a:r>
            <a:endParaRPr lang="en-US" sz="1000" dirty="0"/>
          </a:p>
        </p:txBody>
      </p:sp>
      <p:sp>
        <p:nvSpPr>
          <p:cNvPr id="55" name="Shape 46"/>
          <p:cNvSpPr/>
          <p:nvPr/>
        </p:nvSpPr>
        <p:spPr>
          <a:xfrm>
            <a:off x="4667098" y="952805"/>
            <a:ext cx="7144207" cy="5524805"/>
          </a:xfrm>
          <a:prstGeom prst="roundRect">
            <a:avLst>
              <a:gd name="adj" fmla="val 685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56" name="Text 47"/>
          <p:cNvSpPr txBox="1"/>
          <p:nvPr/>
        </p:nvSpPr>
        <p:spPr>
          <a:xfrm>
            <a:off x="4905756" y="1190549"/>
            <a:ext cx="3095244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Game Screen Screenshots</a:t>
            </a:r>
            <a:endParaRPr lang="en-US" sz="1600" dirty="0"/>
          </a:p>
        </p:txBody>
      </p:sp>
      <p:sp>
        <p:nvSpPr>
          <p:cNvPr id="57" name="Shape 48"/>
          <p:cNvSpPr/>
          <p:nvPr/>
        </p:nvSpPr>
        <p:spPr>
          <a:xfrm>
            <a:off x="10699394" y="1195121"/>
            <a:ext cx="875995" cy="295351"/>
          </a:xfrm>
          <a:prstGeom prst="roundRect">
            <a:avLst>
              <a:gd name="adj" fmla="val 119844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8" name="Text 49"/>
          <p:cNvSpPr txBox="1"/>
          <p:nvPr/>
        </p:nvSpPr>
        <p:spPr>
          <a:xfrm>
            <a:off x="10699394" y="1195121"/>
            <a:ext cx="876910" cy="2953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39700" tIns="63500" rIns="139700" bIns="6350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AAAAA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Floor 1 &amp; 2</a:t>
            </a:r>
            <a:endParaRPr lang="en-US" sz="900" dirty="0"/>
          </a:p>
        </p:txBody>
      </p:sp>
      <p:sp>
        <p:nvSpPr>
          <p:cNvPr id="59" name="Shape 50"/>
          <p:cNvSpPr/>
          <p:nvPr/>
        </p:nvSpPr>
        <p:spPr>
          <a:xfrm>
            <a:off x="4905756" y="1686154"/>
            <a:ext cx="3238805" cy="4552798"/>
          </a:xfrm>
          <a:prstGeom prst="roundRect">
            <a:avLst>
              <a:gd name="adj" fmla="val 1661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0" name="Text 51"/>
          <p:cNvSpPr txBox="1"/>
          <p:nvPr/>
        </p:nvSpPr>
        <p:spPr>
          <a:xfrm>
            <a:off x="5057546" y="5495544"/>
            <a:ext cx="29343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Room</a:t>
            </a:r>
            <a:endParaRPr lang="en-US" sz="1000" dirty="0"/>
          </a:p>
        </p:txBody>
      </p:sp>
      <p:sp>
        <p:nvSpPr>
          <p:cNvPr id="61" name="Shape 52"/>
          <p:cNvSpPr/>
          <p:nvPr/>
        </p:nvSpPr>
        <p:spPr>
          <a:xfrm>
            <a:off x="5057546" y="5800954"/>
            <a:ext cx="2933395" cy="914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62" name="Text 53"/>
          <p:cNvSpPr txBox="1"/>
          <p:nvPr/>
        </p:nvSpPr>
        <p:spPr>
          <a:xfrm>
            <a:off x="5057546" y="5905195"/>
            <a:ext cx="4005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AAAAA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Rooms</a:t>
            </a:r>
            <a:endParaRPr lang="en-US" sz="900" dirty="0"/>
          </a:p>
        </p:txBody>
      </p:sp>
      <p:sp>
        <p:nvSpPr>
          <p:cNvPr id="63" name="Text 54"/>
          <p:cNvSpPr txBox="1"/>
          <p:nvPr/>
        </p:nvSpPr>
        <p:spPr>
          <a:xfrm>
            <a:off x="7918704" y="5905195"/>
            <a:ext cx="8869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5</a:t>
            </a:r>
            <a:endParaRPr lang="en-US" sz="900" dirty="0"/>
          </a:p>
        </p:txBody>
      </p:sp>
      <p:sp>
        <p:nvSpPr>
          <p:cNvPr id="64" name="Shape 55"/>
          <p:cNvSpPr/>
          <p:nvPr/>
        </p:nvSpPr>
        <p:spPr>
          <a:xfrm>
            <a:off x="8334756" y="1686154"/>
            <a:ext cx="3238805" cy="4552798"/>
          </a:xfrm>
          <a:prstGeom prst="roundRect">
            <a:avLst>
              <a:gd name="adj" fmla="val 1661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5" name="Text 56"/>
          <p:cNvSpPr txBox="1"/>
          <p:nvPr/>
        </p:nvSpPr>
        <p:spPr>
          <a:xfrm>
            <a:off x="8486546" y="5495544"/>
            <a:ext cx="29343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</a:rPr>
              <a:t>Boss Room</a:t>
            </a:r>
            <a:endParaRPr lang="en-US" sz="1000" dirty="0"/>
          </a:p>
        </p:txBody>
      </p:sp>
      <p:sp>
        <p:nvSpPr>
          <p:cNvPr id="66" name="Shape 57"/>
          <p:cNvSpPr/>
          <p:nvPr/>
        </p:nvSpPr>
        <p:spPr>
          <a:xfrm>
            <a:off x="8486546" y="5800954"/>
            <a:ext cx="2933395" cy="914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67" name="Text 58"/>
          <p:cNvSpPr txBox="1"/>
          <p:nvPr/>
        </p:nvSpPr>
        <p:spPr>
          <a:xfrm>
            <a:off x="8486546" y="5905195"/>
            <a:ext cx="4005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AAAAA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Rooms</a:t>
            </a:r>
            <a:endParaRPr lang="en-US" sz="900" dirty="0"/>
          </a:p>
        </p:txBody>
      </p:sp>
      <p:sp>
        <p:nvSpPr>
          <p:cNvPr id="68" name="Text 59"/>
          <p:cNvSpPr txBox="1"/>
          <p:nvPr/>
        </p:nvSpPr>
        <p:spPr>
          <a:xfrm>
            <a:off x="11347704" y="5905195"/>
            <a:ext cx="8869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5</a:t>
            </a:r>
            <a:endParaRPr lang="en-US" sz="900" dirty="0"/>
          </a:p>
        </p:txBody>
      </p:sp>
      <p:sp>
        <p:nvSpPr>
          <p:cNvPr id="69" name="Shape 60"/>
          <p:cNvSpPr/>
          <p:nvPr/>
        </p:nvSpPr>
        <p:spPr>
          <a:xfrm>
            <a:off x="5057546" y="1837944"/>
            <a:ext cx="2933395" cy="3543300"/>
          </a:xfrm>
          <a:prstGeom prst="roundRect">
            <a:avLst>
              <a:gd name="adj" fmla="val 1619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70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219749" y="3305556"/>
            <a:ext cx="609905" cy="609905"/>
          </a:xfrm>
          <a:prstGeom prst="rect">
            <a:avLst/>
          </a:prstGeom>
        </p:spPr>
      </p:pic>
      <p:sp>
        <p:nvSpPr>
          <p:cNvPr id="71" name="Shape 61"/>
          <p:cNvSpPr/>
          <p:nvPr/>
        </p:nvSpPr>
        <p:spPr>
          <a:xfrm>
            <a:off x="8486546" y="1837944"/>
            <a:ext cx="2933395" cy="3543300"/>
          </a:xfrm>
          <a:prstGeom prst="roundRect">
            <a:avLst>
              <a:gd name="adj" fmla="val 1619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72" name="Image 8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648749" y="3305556"/>
            <a:ext cx="609905" cy="609905"/>
          </a:xfrm>
          <a:prstGeom prst="rect">
            <a:avLst/>
          </a:prstGeom>
        </p:spPr>
      </p:pic>
      <p:sp>
        <p:nvSpPr>
          <p:cNvPr id="73" name="Shape 62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111111"/>
          </a:solidFill>
          <a:ln/>
        </p:spPr>
      </p:sp>
      <p:sp>
        <p:nvSpPr>
          <p:cNvPr id="74" name="Shape 63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75" name="Shape 64"/>
          <p:cNvSpPr/>
          <p:nvPr/>
        </p:nvSpPr>
        <p:spPr>
          <a:xfrm>
            <a:off x="381305" y="185623"/>
            <a:ext cx="381305" cy="381305"/>
          </a:xfrm>
          <a:prstGeom prst="roundRect">
            <a:avLst>
              <a:gd name="adj" fmla="val 95923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76" name="Image 9" descr="preencoded.png"/>
          <p:cNvPicPr>
            <a:picLocks noChangeAspect="1"/>
          </p:cNvPicPr>
          <p:nvPr/>
        </p:nvPicPr>
        <p:blipFill>
          <a:blip r:embed="rId11"/>
          <a:srcRect l="-1004" r="-1004"/>
          <a:stretch/>
        </p:blipFill>
        <p:spPr>
          <a:xfrm>
            <a:off x="437998" y="271577"/>
            <a:ext cx="267005" cy="209398"/>
          </a:xfrm>
          <a:prstGeom prst="rect">
            <a:avLst/>
          </a:prstGeom>
        </p:spPr>
      </p:pic>
      <p:sp>
        <p:nvSpPr>
          <p:cNvPr id="77" name="Text 65"/>
          <p:cNvSpPr txBox="1"/>
          <p:nvPr/>
        </p:nvSpPr>
        <p:spPr>
          <a:xfrm>
            <a:off x="905256" y="157277"/>
            <a:ext cx="624901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Game Demo (Implementation Status)</a:t>
            </a:r>
            <a:endParaRPr lang="en-US" sz="2400" dirty="0"/>
          </a:p>
        </p:txBody>
      </p:sp>
      <p:sp>
        <p:nvSpPr>
          <p:cNvPr id="78" name="Text 66"/>
          <p:cNvSpPr txBox="1"/>
          <p:nvPr/>
        </p:nvSpPr>
        <p:spPr>
          <a:xfrm>
            <a:off x="8604504" y="252374"/>
            <a:ext cx="213055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Implemented Features</a:t>
            </a:r>
            <a:endParaRPr lang="en-US" sz="1300" dirty="0"/>
          </a:p>
        </p:txBody>
      </p:sp>
      <p:sp>
        <p:nvSpPr>
          <p:cNvPr id="79" name="Text 67"/>
          <p:cNvSpPr txBox="1"/>
          <p:nvPr/>
        </p:nvSpPr>
        <p:spPr>
          <a:xfrm>
            <a:off x="10598810" y="252374"/>
            <a:ext cx="56693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|</a:t>
            </a:r>
            <a:endParaRPr lang="en-US" sz="1300" dirty="0"/>
          </a:p>
        </p:txBody>
      </p:sp>
      <p:sp>
        <p:nvSpPr>
          <p:cNvPr id="80" name="Text 68"/>
          <p:cNvSpPr txBox="1"/>
          <p:nvPr/>
        </p:nvSpPr>
        <p:spPr>
          <a:xfrm>
            <a:off x="10835640" y="252374"/>
            <a:ext cx="1167689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Screenshots</a:t>
            </a:r>
            <a:endParaRPr lang="en-US" sz="1300" dirty="0"/>
          </a:p>
        </p:txBody>
      </p:sp>
      <p:sp>
        <p:nvSpPr>
          <p:cNvPr id="81" name="Text 69"/>
          <p:cNvSpPr txBox="1"/>
          <p:nvPr/>
        </p:nvSpPr>
        <p:spPr>
          <a:xfrm>
            <a:off x="11608308" y="6372454"/>
            <a:ext cx="221285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10</a:t>
            </a:r>
            <a:endParaRPr lang="en-US" sz="1300" dirty="0"/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id="{85745EE9-BB67-65D5-4145-9D52FBB3F9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7605" y="2372753"/>
            <a:ext cx="2933395" cy="2397786"/>
          </a:xfrm>
          <a:prstGeom prst="rect">
            <a:avLst/>
          </a:prstGeom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id="{83A5C38A-3337-EA36-8FB5-8E5E83B1D6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90766" y="2186330"/>
            <a:ext cx="2935712" cy="29425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A0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381305" y="857707"/>
            <a:ext cx="5238598" cy="2762402"/>
          </a:xfrm>
          <a:prstGeom prst="roundRect">
            <a:avLst>
              <a:gd name="adj" fmla="val 2739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" name="Text 3"/>
          <p:cNvSpPr txBox="1"/>
          <p:nvPr/>
        </p:nvSpPr>
        <p:spPr>
          <a:xfrm>
            <a:off x="847649" y="1095451"/>
            <a:ext cx="45345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Features to Implement </a:t>
            </a:r>
            <a:endParaRPr lang="en-US" sz="15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t="-14384" b="-14384"/>
          <a:stretch/>
        </p:blipFill>
        <p:spPr>
          <a:xfrm>
            <a:off x="619049" y="1123798"/>
            <a:ext cx="133502" cy="171907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619049" y="1495044"/>
            <a:ext cx="2324405" cy="705002"/>
          </a:xfrm>
          <a:prstGeom prst="roundRect">
            <a:avLst>
              <a:gd name="adj" fmla="val 28044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743407" y="1684325"/>
            <a:ext cx="323698" cy="323698"/>
          </a:xfrm>
          <a:prstGeom prst="roundRect">
            <a:avLst>
              <a:gd name="adj" fmla="val 99701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 t="-21413" b="-21413"/>
          <a:stretch/>
        </p:blipFill>
        <p:spPr>
          <a:xfrm>
            <a:off x="852221" y="1779422"/>
            <a:ext cx="105156" cy="133502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1181405" y="1619402"/>
            <a:ext cx="163860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Scene Transition</a:t>
            </a:r>
            <a:endParaRPr lang="en-US" sz="1000" dirty="0"/>
          </a:p>
        </p:txBody>
      </p:sp>
      <p:sp>
        <p:nvSpPr>
          <p:cNvPr id="12" name="Text 7"/>
          <p:cNvSpPr txBox="1"/>
          <p:nvPr/>
        </p:nvSpPr>
        <p:spPr>
          <a:xfrm>
            <a:off x="1181405" y="1800454"/>
            <a:ext cx="16386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Room↔Room, Floor↔Floor movement logic</a:t>
            </a:r>
            <a:endParaRPr lang="en-US" sz="800" dirty="0"/>
          </a:p>
        </p:txBody>
      </p:sp>
      <p:sp>
        <p:nvSpPr>
          <p:cNvPr id="13" name="Shape 8"/>
          <p:cNvSpPr/>
          <p:nvPr/>
        </p:nvSpPr>
        <p:spPr>
          <a:xfrm>
            <a:off x="3057754" y="1495044"/>
            <a:ext cx="2324405" cy="705002"/>
          </a:xfrm>
          <a:prstGeom prst="roundRect">
            <a:avLst>
              <a:gd name="adj" fmla="val 28044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4" name="Shape 9"/>
          <p:cNvSpPr/>
          <p:nvPr/>
        </p:nvSpPr>
        <p:spPr>
          <a:xfrm>
            <a:off x="3181198" y="1684325"/>
            <a:ext cx="323698" cy="323698"/>
          </a:xfrm>
          <a:prstGeom prst="roundRect">
            <a:avLst>
              <a:gd name="adj" fmla="val 99701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 t="-29348" b="-29348"/>
          <a:stretch/>
        </p:blipFill>
        <p:spPr>
          <a:xfrm>
            <a:off x="3290926" y="1779422"/>
            <a:ext cx="105156" cy="133502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3619195" y="1687068"/>
            <a:ext cx="163860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Character Selection</a:t>
            </a:r>
            <a:endParaRPr lang="en-US" sz="1000" dirty="0"/>
          </a:p>
        </p:txBody>
      </p:sp>
      <p:sp>
        <p:nvSpPr>
          <p:cNvPr id="17" name="Text 11"/>
          <p:cNvSpPr txBox="1"/>
          <p:nvPr/>
        </p:nvSpPr>
        <p:spPr>
          <a:xfrm>
            <a:off x="3619195" y="1868119"/>
            <a:ext cx="1638605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Lobby and selection screen</a:t>
            </a:r>
            <a:endParaRPr lang="en-US" sz="800" dirty="0"/>
          </a:p>
        </p:txBody>
      </p:sp>
      <p:sp>
        <p:nvSpPr>
          <p:cNvPr id="18" name="Shape 12"/>
          <p:cNvSpPr/>
          <p:nvPr/>
        </p:nvSpPr>
        <p:spPr>
          <a:xfrm>
            <a:off x="619049" y="2310689"/>
            <a:ext cx="2324405" cy="705002"/>
          </a:xfrm>
          <a:prstGeom prst="roundRect">
            <a:avLst>
              <a:gd name="adj" fmla="val 28044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9" name="Shape 13"/>
          <p:cNvSpPr/>
          <p:nvPr/>
        </p:nvSpPr>
        <p:spPr>
          <a:xfrm>
            <a:off x="743407" y="2499055"/>
            <a:ext cx="323698" cy="323698"/>
          </a:xfrm>
          <a:prstGeom prst="roundRect">
            <a:avLst>
              <a:gd name="adj" fmla="val 99701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rcRect t="-29348" b="-29348"/>
          <a:stretch/>
        </p:blipFill>
        <p:spPr>
          <a:xfrm>
            <a:off x="852221" y="2594153"/>
            <a:ext cx="105156" cy="133502"/>
          </a:xfrm>
          <a:prstGeom prst="rect">
            <a:avLst/>
          </a:prstGeom>
        </p:spPr>
      </p:pic>
      <p:sp>
        <p:nvSpPr>
          <p:cNvPr id="21" name="Text 14"/>
          <p:cNvSpPr txBox="1"/>
          <p:nvPr/>
        </p:nvSpPr>
        <p:spPr>
          <a:xfrm>
            <a:off x="1181405" y="2502713"/>
            <a:ext cx="163860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Boss Patterns</a:t>
            </a:r>
            <a:endParaRPr lang="en-US" sz="1000" dirty="0"/>
          </a:p>
        </p:txBody>
      </p:sp>
      <p:sp>
        <p:nvSpPr>
          <p:cNvPr id="22" name="Text 15"/>
          <p:cNvSpPr txBox="1"/>
          <p:nvPr/>
        </p:nvSpPr>
        <p:spPr>
          <a:xfrm>
            <a:off x="1181405" y="2683764"/>
            <a:ext cx="1638605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Floor boss integration</a:t>
            </a:r>
            <a:endParaRPr lang="en-US" sz="800" dirty="0"/>
          </a:p>
        </p:txBody>
      </p:sp>
      <p:sp>
        <p:nvSpPr>
          <p:cNvPr id="23" name="Shape 16"/>
          <p:cNvSpPr/>
          <p:nvPr/>
        </p:nvSpPr>
        <p:spPr>
          <a:xfrm>
            <a:off x="3057754" y="2310689"/>
            <a:ext cx="2324405" cy="705002"/>
          </a:xfrm>
          <a:prstGeom prst="roundRect">
            <a:avLst>
              <a:gd name="adj" fmla="val 28044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4" name="Shape 17"/>
          <p:cNvSpPr/>
          <p:nvPr/>
        </p:nvSpPr>
        <p:spPr>
          <a:xfrm>
            <a:off x="3181198" y="2499055"/>
            <a:ext cx="323698" cy="323698"/>
          </a:xfrm>
          <a:prstGeom prst="roundRect">
            <a:avLst>
              <a:gd name="adj" fmla="val 99701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8"/>
          <a:srcRect t="-13478" b="-13478"/>
          <a:stretch/>
        </p:blipFill>
        <p:spPr>
          <a:xfrm>
            <a:off x="3290926" y="2594153"/>
            <a:ext cx="105156" cy="133502"/>
          </a:xfrm>
          <a:prstGeom prst="rect">
            <a:avLst/>
          </a:prstGeom>
        </p:spPr>
      </p:pic>
      <p:sp>
        <p:nvSpPr>
          <p:cNvPr id="26" name="Text 18"/>
          <p:cNvSpPr txBox="1"/>
          <p:nvPr/>
        </p:nvSpPr>
        <p:spPr>
          <a:xfrm>
            <a:off x="3619195" y="2502713"/>
            <a:ext cx="163860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Permanent Upgrade</a:t>
            </a:r>
            <a:endParaRPr lang="en-US" sz="1000" dirty="0"/>
          </a:p>
        </p:txBody>
      </p:sp>
      <p:sp>
        <p:nvSpPr>
          <p:cNvPr id="27" name="Text 19"/>
          <p:cNvSpPr txBox="1"/>
          <p:nvPr/>
        </p:nvSpPr>
        <p:spPr>
          <a:xfrm>
            <a:off x="3619195" y="2683764"/>
            <a:ext cx="1638605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Gold → Memory Chip</a:t>
            </a:r>
            <a:endParaRPr lang="en-US" sz="800" dirty="0"/>
          </a:p>
        </p:txBody>
      </p:sp>
      <p:sp>
        <p:nvSpPr>
          <p:cNvPr id="28" name="Shape 20"/>
          <p:cNvSpPr/>
          <p:nvPr/>
        </p:nvSpPr>
        <p:spPr>
          <a:xfrm>
            <a:off x="619049" y="3126334"/>
            <a:ext cx="2324405" cy="705002"/>
          </a:xfrm>
          <a:prstGeom prst="roundRect">
            <a:avLst>
              <a:gd name="adj" fmla="val 28044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9" name="Shape 21"/>
          <p:cNvSpPr/>
          <p:nvPr/>
        </p:nvSpPr>
        <p:spPr>
          <a:xfrm>
            <a:off x="743407" y="3314700"/>
            <a:ext cx="323698" cy="323698"/>
          </a:xfrm>
          <a:prstGeom prst="roundRect">
            <a:avLst>
              <a:gd name="adj" fmla="val 99701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0" name="Image 6" descr="preencoded.png"/>
          <p:cNvPicPr>
            <a:picLocks noChangeAspect="1"/>
          </p:cNvPicPr>
          <p:nvPr/>
        </p:nvPicPr>
        <p:blipFill>
          <a:blip r:embed="rId9"/>
          <a:srcRect t="-13478" b="-13478"/>
          <a:stretch/>
        </p:blipFill>
        <p:spPr>
          <a:xfrm>
            <a:off x="852221" y="3409798"/>
            <a:ext cx="105156" cy="133502"/>
          </a:xfrm>
          <a:prstGeom prst="rect">
            <a:avLst/>
          </a:prstGeom>
        </p:spPr>
      </p:pic>
      <p:sp>
        <p:nvSpPr>
          <p:cNvPr id="31" name="Text 22"/>
          <p:cNvSpPr txBox="1"/>
          <p:nvPr/>
        </p:nvSpPr>
        <p:spPr>
          <a:xfrm>
            <a:off x="1181405" y="3317443"/>
            <a:ext cx="163860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Pet System</a:t>
            </a:r>
            <a:endParaRPr lang="en-US" sz="1000" dirty="0"/>
          </a:p>
        </p:txBody>
      </p:sp>
      <p:sp>
        <p:nvSpPr>
          <p:cNvPr id="32" name="Text 23"/>
          <p:cNvSpPr txBox="1"/>
          <p:nvPr/>
        </p:nvSpPr>
        <p:spPr>
          <a:xfrm>
            <a:off x="1181405" y="3498494"/>
            <a:ext cx="1638605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Passive effects</a:t>
            </a:r>
            <a:endParaRPr lang="en-US" sz="800" dirty="0"/>
          </a:p>
        </p:txBody>
      </p:sp>
      <p:sp>
        <p:nvSpPr>
          <p:cNvPr id="33" name="Shape 24"/>
          <p:cNvSpPr/>
          <p:nvPr/>
        </p:nvSpPr>
        <p:spPr>
          <a:xfrm>
            <a:off x="3057754" y="3126334"/>
            <a:ext cx="2324405" cy="705002"/>
          </a:xfrm>
          <a:prstGeom prst="roundRect">
            <a:avLst>
              <a:gd name="adj" fmla="val 28044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4" name="Shape 25"/>
          <p:cNvSpPr/>
          <p:nvPr/>
        </p:nvSpPr>
        <p:spPr>
          <a:xfrm>
            <a:off x="3181198" y="3314700"/>
            <a:ext cx="323698" cy="323698"/>
          </a:xfrm>
          <a:prstGeom prst="roundRect">
            <a:avLst>
              <a:gd name="adj" fmla="val 99701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5" name="Image 7" descr="preencoded.png"/>
          <p:cNvPicPr>
            <a:picLocks noChangeAspect="1"/>
          </p:cNvPicPr>
          <p:nvPr/>
        </p:nvPicPr>
        <p:blipFill>
          <a:blip r:embed="rId10"/>
          <a:srcRect t="-13478" b="-13478"/>
          <a:stretch/>
        </p:blipFill>
        <p:spPr>
          <a:xfrm>
            <a:off x="3290926" y="3409798"/>
            <a:ext cx="105156" cy="133502"/>
          </a:xfrm>
          <a:prstGeom prst="rect">
            <a:avLst/>
          </a:prstGeom>
        </p:spPr>
      </p:pic>
      <p:sp>
        <p:nvSpPr>
          <p:cNvPr id="36" name="Text 26"/>
          <p:cNvSpPr txBox="1"/>
          <p:nvPr/>
        </p:nvSpPr>
        <p:spPr>
          <a:xfrm>
            <a:off x="3619195" y="3317443"/>
            <a:ext cx="163860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Audio</a:t>
            </a:r>
            <a:endParaRPr lang="en-US" sz="1000" dirty="0"/>
          </a:p>
        </p:txBody>
      </p:sp>
      <p:sp>
        <p:nvSpPr>
          <p:cNvPr id="37" name="Text 27"/>
          <p:cNvSpPr txBox="1"/>
          <p:nvPr/>
        </p:nvSpPr>
        <p:spPr>
          <a:xfrm>
            <a:off x="3619195" y="3498494"/>
            <a:ext cx="1638605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BGM &amp; SFX</a:t>
            </a:r>
            <a:endParaRPr lang="en-US" sz="800" dirty="0"/>
          </a:p>
        </p:txBody>
      </p:sp>
      <p:sp>
        <p:nvSpPr>
          <p:cNvPr id="38" name="Shape 28"/>
          <p:cNvSpPr/>
          <p:nvPr/>
        </p:nvSpPr>
        <p:spPr>
          <a:xfrm>
            <a:off x="5857646" y="857707"/>
            <a:ext cx="5952744" cy="2762402"/>
          </a:xfrm>
          <a:prstGeom prst="roundRect">
            <a:avLst>
              <a:gd name="adj" fmla="val 2739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9" name="Text 29"/>
          <p:cNvSpPr txBox="1"/>
          <p:nvPr/>
        </p:nvSpPr>
        <p:spPr>
          <a:xfrm>
            <a:off x="6324905" y="1095451"/>
            <a:ext cx="52486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Development Timeline </a:t>
            </a:r>
            <a:endParaRPr lang="en-US" sz="1500" dirty="0"/>
          </a:p>
        </p:txBody>
      </p:sp>
      <p:pic>
        <p:nvPicPr>
          <p:cNvPr id="40" name="Image 8" descr="preencoded.png"/>
          <p:cNvPicPr>
            <a:picLocks noChangeAspect="1"/>
          </p:cNvPicPr>
          <p:nvPr/>
        </p:nvPicPr>
        <p:blipFill>
          <a:blip r:embed="rId11"/>
          <a:srcRect t="-6336" b="-6336"/>
          <a:stretch/>
        </p:blipFill>
        <p:spPr>
          <a:xfrm>
            <a:off x="6096305" y="1123798"/>
            <a:ext cx="133502" cy="171907"/>
          </a:xfrm>
          <a:prstGeom prst="rect">
            <a:avLst/>
          </a:prstGeom>
        </p:spPr>
      </p:pic>
      <p:sp>
        <p:nvSpPr>
          <p:cNvPr id="41" name="Shape 30"/>
          <p:cNvSpPr/>
          <p:nvPr/>
        </p:nvSpPr>
        <p:spPr>
          <a:xfrm>
            <a:off x="6096305" y="1495044"/>
            <a:ext cx="5477256" cy="437998"/>
          </a:xfrm>
          <a:prstGeom prst="roundRect">
            <a:avLst>
              <a:gd name="adj" fmla="val 72615"/>
            </a:avLst>
          </a:prstGeom>
          <a:solidFill>
            <a:srgbClr val="1A1A1A"/>
          </a:solidFill>
          <a:ln/>
        </p:spPr>
      </p:sp>
      <p:sp>
        <p:nvSpPr>
          <p:cNvPr id="42" name="Shape 31"/>
          <p:cNvSpPr/>
          <p:nvPr/>
        </p:nvSpPr>
        <p:spPr>
          <a:xfrm>
            <a:off x="6096305" y="1495044"/>
            <a:ext cx="28346" cy="437998"/>
          </a:xfrm>
          <a:prstGeom prst="roundRect">
            <a:avLst>
              <a:gd name="adj" fmla="val 1122035"/>
            </a:avLst>
          </a:prstGeom>
          <a:solidFill>
            <a:srgbClr val="4CAF50"/>
          </a:solidFill>
          <a:ln w="12700">
            <a:solidFill>
              <a:srgbClr val="4CAF50">
                <a:alpha val="0"/>
              </a:srgbClr>
            </a:solidFill>
            <a:prstDash val="solid"/>
          </a:ln>
        </p:spPr>
      </p:sp>
      <p:sp>
        <p:nvSpPr>
          <p:cNvPr id="43" name="Text 32"/>
          <p:cNvSpPr txBox="1"/>
          <p:nvPr/>
        </p:nvSpPr>
        <p:spPr>
          <a:xfrm>
            <a:off x="6295644" y="1633118"/>
            <a:ext cx="85770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Week 9</a:t>
            </a:r>
            <a:endParaRPr lang="en-US" sz="1000" dirty="0"/>
          </a:p>
        </p:txBody>
      </p:sp>
      <p:sp>
        <p:nvSpPr>
          <p:cNvPr id="44" name="Text 33"/>
          <p:cNvSpPr txBox="1"/>
          <p:nvPr/>
        </p:nvSpPr>
        <p:spPr>
          <a:xfrm>
            <a:off x="7295998" y="1638605"/>
            <a:ext cx="32004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CCCCC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Full branch 1st integration</a:t>
            </a:r>
            <a:endParaRPr lang="en-US" sz="900" dirty="0"/>
          </a:p>
        </p:txBody>
      </p:sp>
      <p:sp>
        <p:nvSpPr>
          <p:cNvPr id="45" name="Shape 34"/>
          <p:cNvSpPr/>
          <p:nvPr/>
        </p:nvSpPr>
        <p:spPr>
          <a:xfrm>
            <a:off x="10639044" y="1609344"/>
            <a:ext cx="761695" cy="209398"/>
          </a:xfrm>
          <a:prstGeom prst="roundRect">
            <a:avLst>
              <a:gd name="adj" fmla="val 158793"/>
            </a:avLst>
          </a:prstGeom>
          <a:solidFill>
            <a:srgbClr val="2E7D3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6" name="Text 35"/>
          <p:cNvSpPr txBox="1"/>
          <p:nvPr/>
        </p:nvSpPr>
        <p:spPr>
          <a:xfrm>
            <a:off x="10639044" y="1609344"/>
            <a:ext cx="762610" cy="2103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38100" rIns="114300" bIns="3810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Done</a:t>
            </a:r>
            <a:endParaRPr lang="en-US" sz="800" dirty="0"/>
          </a:p>
        </p:txBody>
      </p:sp>
      <p:sp>
        <p:nvSpPr>
          <p:cNvPr id="47" name="Shape 36"/>
          <p:cNvSpPr/>
          <p:nvPr/>
        </p:nvSpPr>
        <p:spPr>
          <a:xfrm>
            <a:off x="6096305" y="2029054"/>
            <a:ext cx="5477256" cy="437998"/>
          </a:xfrm>
          <a:prstGeom prst="roundRect">
            <a:avLst>
              <a:gd name="adj" fmla="val 72615"/>
            </a:avLst>
          </a:prstGeom>
          <a:solidFill>
            <a:srgbClr val="1A1A1A"/>
          </a:solidFill>
          <a:ln/>
        </p:spPr>
      </p:sp>
      <p:sp>
        <p:nvSpPr>
          <p:cNvPr id="48" name="Shape 37"/>
          <p:cNvSpPr/>
          <p:nvPr/>
        </p:nvSpPr>
        <p:spPr>
          <a:xfrm>
            <a:off x="6096305" y="2029054"/>
            <a:ext cx="28346" cy="437998"/>
          </a:xfrm>
          <a:prstGeom prst="roundRect">
            <a:avLst>
              <a:gd name="adj" fmla="val 1122035"/>
            </a:avLst>
          </a:prstGeom>
          <a:solidFill>
            <a:srgbClr val="4CAF50"/>
          </a:solidFill>
          <a:ln w="12700">
            <a:solidFill>
              <a:srgbClr val="4CAF50">
                <a:alpha val="0"/>
              </a:srgbClr>
            </a:solidFill>
            <a:prstDash val="solid"/>
          </a:ln>
        </p:spPr>
      </p:sp>
      <p:sp>
        <p:nvSpPr>
          <p:cNvPr id="49" name="Text 38"/>
          <p:cNvSpPr txBox="1"/>
          <p:nvPr/>
        </p:nvSpPr>
        <p:spPr>
          <a:xfrm>
            <a:off x="6295644" y="2167128"/>
            <a:ext cx="85770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Week 10-12</a:t>
            </a:r>
            <a:endParaRPr lang="en-US" sz="1000" dirty="0"/>
          </a:p>
        </p:txBody>
      </p:sp>
      <p:sp>
        <p:nvSpPr>
          <p:cNvPr id="50" name="Text 39"/>
          <p:cNvSpPr txBox="1"/>
          <p:nvPr/>
        </p:nvSpPr>
        <p:spPr>
          <a:xfrm>
            <a:off x="7295998" y="2171700"/>
            <a:ext cx="31629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CCCCC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Maintenance &amp; additional development</a:t>
            </a:r>
            <a:endParaRPr lang="en-US" sz="900" dirty="0"/>
          </a:p>
        </p:txBody>
      </p:sp>
      <p:sp>
        <p:nvSpPr>
          <p:cNvPr id="51" name="Shape 40"/>
          <p:cNvSpPr/>
          <p:nvPr/>
        </p:nvSpPr>
        <p:spPr>
          <a:xfrm>
            <a:off x="10600639" y="2143354"/>
            <a:ext cx="809244" cy="209398"/>
          </a:xfrm>
          <a:prstGeom prst="roundRect">
            <a:avLst>
              <a:gd name="adj" fmla="val 158793"/>
            </a:avLst>
          </a:prstGeom>
          <a:solidFill>
            <a:srgbClr val="EF6C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2" name="Text 41"/>
          <p:cNvSpPr txBox="1"/>
          <p:nvPr/>
        </p:nvSpPr>
        <p:spPr>
          <a:xfrm>
            <a:off x="10600639" y="2143354"/>
            <a:ext cx="810158" cy="2103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38100" rIns="114300" bIns="3810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 Progress</a:t>
            </a:r>
            <a:endParaRPr lang="en-US" sz="800" dirty="0"/>
          </a:p>
        </p:txBody>
      </p:sp>
      <p:sp>
        <p:nvSpPr>
          <p:cNvPr id="53" name="Shape 42"/>
          <p:cNvSpPr/>
          <p:nvPr/>
        </p:nvSpPr>
        <p:spPr>
          <a:xfrm>
            <a:off x="6096305" y="2562149"/>
            <a:ext cx="5477256" cy="437998"/>
          </a:xfrm>
          <a:prstGeom prst="roundRect">
            <a:avLst>
              <a:gd name="adj" fmla="val 72615"/>
            </a:avLst>
          </a:prstGeom>
          <a:solidFill>
            <a:srgbClr val="1A1A1A"/>
          </a:solidFill>
          <a:ln/>
        </p:spPr>
      </p:sp>
      <p:sp>
        <p:nvSpPr>
          <p:cNvPr id="54" name="Shape 43"/>
          <p:cNvSpPr/>
          <p:nvPr/>
        </p:nvSpPr>
        <p:spPr>
          <a:xfrm>
            <a:off x="6096305" y="2562149"/>
            <a:ext cx="28346" cy="437998"/>
          </a:xfrm>
          <a:prstGeom prst="roundRect">
            <a:avLst>
              <a:gd name="adj" fmla="val 1122035"/>
            </a:avLst>
          </a:prstGeom>
          <a:solidFill>
            <a:srgbClr val="4CAF50"/>
          </a:solidFill>
          <a:ln w="12700">
            <a:solidFill>
              <a:srgbClr val="4CAF50">
                <a:alpha val="0"/>
              </a:srgbClr>
            </a:solidFill>
            <a:prstDash val="solid"/>
          </a:ln>
        </p:spPr>
      </p:sp>
      <p:sp>
        <p:nvSpPr>
          <p:cNvPr id="55" name="Text 44"/>
          <p:cNvSpPr txBox="1"/>
          <p:nvPr/>
        </p:nvSpPr>
        <p:spPr>
          <a:xfrm>
            <a:off x="6295644" y="2700223"/>
            <a:ext cx="85770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Week 13-14</a:t>
            </a:r>
            <a:endParaRPr lang="en-US" sz="1000" dirty="0"/>
          </a:p>
        </p:txBody>
      </p:sp>
      <p:sp>
        <p:nvSpPr>
          <p:cNvPr id="56" name="Text 45"/>
          <p:cNvSpPr txBox="1"/>
          <p:nvPr/>
        </p:nvSpPr>
        <p:spPr>
          <a:xfrm>
            <a:off x="7295998" y="2704795"/>
            <a:ext cx="32004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CCCCC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2nd integration &amp; bug fixing</a:t>
            </a:r>
            <a:endParaRPr lang="en-US" sz="900" dirty="0"/>
          </a:p>
        </p:txBody>
      </p:sp>
      <p:sp>
        <p:nvSpPr>
          <p:cNvPr id="57" name="Shape 46"/>
          <p:cNvSpPr/>
          <p:nvPr/>
        </p:nvSpPr>
        <p:spPr>
          <a:xfrm>
            <a:off x="10639044" y="2676449"/>
            <a:ext cx="761695" cy="209398"/>
          </a:xfrm>
          <a:prstGeom prst="roundRect">
            <a:avLst>
              <a:gd name="adj" fmla="val 158793"/>
            </a:avLst>
          </a:prstGeom>
          <a:solidFill>
            <a:srgbClr val="42424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8" name="Text 47"/>
          <p:cNvSpPr txBox="1"/>
          <p:nvPr/>
        </p:nvSpPr>
        <p:spPr>
          <a:xfrm>
            <a:off x="10639044" y="2676449"/>
            <a:ext cx="762610" cy="2103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38100" rIns="114300" bIns="3810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Planned</a:t>
            </a:r>
            <a:endParaRPr lang="en-US" sz="800" dirty="0"/>
          </a:p>
        </p:txBody>
      </p:sp>
      <p:sp>
        <p:nvSpPr>
          <p:cNvPr id="59" name="Shape 48"/>
          <p:cNvSpPr/>
          <p:nvPr/>
        </p:nvSpPr>
        <p:spPr>
          <a:xfrm>
            <a:off x="6096305" y="3095244"/>
            <a:ext cx="5477256" cy="437998"/>
          </a:xfrm>
          <a:prstGeom prst="roundRect">
            <a:avLst>
              <a:gd name="adj" fmla="val 72615"/>
            </a:avLst>
          </a:prstGeom>
          <a:solidFill>
            <a:srgbClr val="1A1A1A"/>
          </a:solidFill>
          <a:ln/>
        </p:spPr>
      </p:sp>
      <p:sp>
        <p:nvSpPr>
          <p:cNvPr id="60" name="Shape 49"/>
          <p:cNvSpPr/>
          <p:nvPr/>
        </p:nvSpPr>
        <p:spPr>
          <a:xfrm>
            <a:off x="6096305" y="3095244"/>
            <a:ext cx="28346" cy="437998"/>
          </a:xfrm>
          <a:prstGeom prst="roundRect">
            <a:avLst>
              <a:gd name="adj" fmla="val 1122035"/>
            </a:avLst>
          </a:prstGeom>
          <a:solidFill>
            <a:srgbClr val="4CAF50"/>
          </a:solidFill>
          <a:ln w="12700">
            <a:solidFill>
              <a:srgbClr val="4CAF50">
                <a:alpha val="0"/>
              </a:srgbClr>
            </a:solidFill>
            <a:prstDash val="solid"/>
          </a:ln>
        </p:spPr>
      </p:sp>
      <p:sp>
        <p:nvSpPr>
          <p:cNvPr id="61" name="Text 50"/>
          <p:cNvSpPr txBox="1"/>
          <p:nvPr/>
        </p:nvSpPr>
        <p:spPr>
          <a:xfrm>
            <a:off x="6295644" y="3233318"/>
            <a:ext cx="85770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Week 15-16</a:t>
            </a:r>
            <a:endParaRPr lang="en-US" sz="1000" dirty="0"/>
          </a:p>
        </p:txBody>
      </p:sp>
      <p:sp>
        <p:nvSpPr>
          <p:cNvPr id="62" name="Text 51"/>
          <p:cNvSpPr txBox="1"/>
          <p:nvPr/>
        </p:nvSpPr>
        <p:spPr>
          <a:xfrm>
            <a:off x="7295998" y="3238805"/>
            <a:ext cx="32004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CCCCC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Final presentation</a:t>
            </a:r>
            <a:endParaRPr lang="en-US" sz="900" dirty="0"/>
          </a:p>
        </p:txBody>
      </p:sp>
      <p:sp>
        <p:nvSpPr>
          <p:cNvPr id="63" name="Shape 52"/>
          <p:cNvSpPr/>
          <p:nvPr/>
        </p:nvSpPr>
        <p:spPr>
          <a:xfrm>
            <a:off x="10639044" y="3209544"/>
            <a:ext cx="761695" cy="209398"/>
          </a:xfrm>
          <a:prstGeom prst="roundRect">
            <a:avLst>
              <a:gd name="adj" fmla="val 158793"/>
            </a:avLst>
          </a:prstGeom>
          <a:solidFill>
            <a:srgbClr val="42424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4" name="Text 53"/>
          <p:cNvSpPr txBox="1"/>
          <p:nvPr/>
        </p:nvSpPr>
        <p:spPr>
          <a:xfrm>
            <a:off x="10639044" y="3209544"/>
            <a:ext cx="762610" cy="2103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38100" rIns="114300" bIns="3810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Planned</a:t>
            </a:r>
            <a:endParaRPr lang="en-US" sz="800" dirty="0"/>
          </a:p>
        </p:txBody>
      </p:sp>
      <p:sp>
        <p:nvSpPr>
          <p:cNvPr id="65" name="Shape 54"/>
          <p:cNvSpPr/>
          <p:nvPr/>
        </p:nvSpPr>
        <p:spPr>
          <a:xfrm>
            <a:off x="381305" y="3857854"/>
            <a:ext cx="5715000" cy="2619756"/>
          </a:xfrm>
          <a:prstGeom prst="roundRect">
            <a:avLst>
              <a:gd name="adj" fmla="val 3046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6" name="Text 55"/>
          <p:cNvSpPr txBox="1"/>
          <p:nvPr/>
        </p:nvSpPr>
        <p:spPr>
          <a:xfrm>
            <a:off x="847649" y="4095598"/>
            <a:ext cx="50109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Feedback Plan </a:t>
            </a:r>
            <a:endParaRPr lang="en-US" sz="1500" dirty="0"/>
          </a:p>
        </p:txBody>
      </p:sp>
      <p:pic>
        <p:nvPicPr>
          <p:cNvPr id="67" name="Image 9" descr="preencoded.png"/>
          <p:cNvPicPr>
            <a:picLocks noChangeAspect="1"/>
          </p:cNvPicPr>
          <p:nvPr/>
        </p:nvPicPr>
        <p:blipFill>
          <a:blip r:embed="rId12"/>
          <a:srcRect t="-30480" b="-30480"/>
          <a:stretch/>
        </p:blipFill>
        <p:spPr>
          <a:xfrm>
            <a:off x="619049" y="4123944"/>
            <a:ext cx="133502" cy="171907"/>
          </a:xfrm>
          <a:prstGeom prst="rect">
            <a:avLst/>
          </a:prstGeom>
        </p:spPr>
      </p:pic>
      <p:sp>
        <p:nvSpPr>
          <p:cNvPr id="68" name="Shape 56"/>
          <p:cNvSpPr/>
          <p:nvPr/>
        </p:nvSpPr>
        <p:spPr>
          <a:xfrm>
            <a:off x="619049" y="4496105"/>
            <a:ext cx="1657807" cy="1742846"/>
          </a:xfrm>
          <a:prstGeom prst="roundRect">
            <a:avLst>
              <a:gd name="adj" fmla="val 5072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9" name="Shape 57"/>
          <p:cNvSpPr/>
          <p:nvPr/>
        </p:nvSpPr>
        <p:spPr>
          <a:xfrm>
            <a:off x="800100" y="4677156"/>
            <a:ext cx="304495" cy="304495"/>
          </a:xfrm>
          <a:prstGeom prst="roundRect">
            <a:avLst>
              <a:gd name="adj" fmla="val 112613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70" name="Image 10" descr="preencoded.png"/>
          <p:cNvPicPr>
            <a:picLocks noChangeAspect="1"/>
          </p:cNvPicPr>
          <p:nvPr/>
        </p:nvPicPr>
        <p:blipFill>
          <a:blip r:embed="rId13"/>
          <a:srcRect t="-29348" b="-29348"/>
          <a:stretch/>
        </p:blipFill>
        <p:spPr>
          <a:xfrm>
            <a:off x="899770" y="4762195"/>
            <a:ext cx="105156" cy="133502"/>
          </a:xfrm>
          <a:prstGeom prst="rect">
            <a:avLst/>
          </a:prstGeom>
        </p:spPr>
      </p:pic>
      <p:sp>
        <p:nvSpPr>
          <p:cNvPr id="71" name="Text 58"/>
          <p:cNvSpPr txBox="1"/>
          <p:nvPr/>
        </p:nvSpPr>
        <p:spPr>
          <a:xfrm>
            <a:off x="1200607" y="4738421"/>
            <a:ext cx="103235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Peer Testing</a:t>
            </a:r>
            <a:endParaRPr lang="en-US" sz="1100" dirty="0"/>
          </a:p>
        </p:txBody>
      </p:sp>
      <p:sp>
        <p:nvSpPr>
          <p:cNvPr id="72" name="Text 59"/>
          <p:cNvSpPr txBox="1"/>
          <p:nvPr/>
        </p:nvSpPr>
        <p:spPr>
          <a:xfrm>
            <a:off x="800100" y="5095951"/>
            <a:ext cx="129570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Conduct playtest sessions with peers during integration weeks</a:t>
            </a:r>
            <a:endParaRPr lang="en-US" sz="900" dirty="0"/>
          </a:p>
        </p:txBody>
      </p:sp>
      <p:sp>
        <p:nvSpPr>
          <p:cNvPr id="73" name="Shape 60"/>
          <p:cNvSpPr/>
          <p:nvPr/>
        </p:nvSpPr>
        <p:spPr>
          <a:xfrm>
            <a:off x="2413102" y="4496105"/>
            <a:ext cx="1657807" cy="1742846"/>
          </a:xfrm>
          <a:prstGeom prst="roundRect">
            <a:avLst>
              <a:gd name="adj" fmla="val 5072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4" name="Shape 61"/>
          <p:cNvSpPr/>
          <p:nvPr/>
        </p:nvSpPr>
        <p:spPr>
          <a:xfrm>
            <a:off x="2594153" y="4677156"/>
            <a:ext cx="304495" cy="304495"/>
          </a:xfrm>
          <a:prstGeom prst="roundRect">
            <a:avLst>
              <a:gd name="adj" fmla="val 112613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75" name="Image 11" descr="preencoded.png"/>
          <p:cNvPicPr>
            <a:picLocks noChangeAspect="1"/>
          </p:cNvPicPr>
          <p:nvPr/>
        </p:nvPicPr>
        <p:blipFill>
          <a:blip r:embed="rId14"/>
          <a:srcRect t="-5544" b="-5544"/>
          <a:stretch/>
        </p:blipFill>
        <p:spPr>
          <a:xfrm>
            <a:off x="2693822" y="4762195"/>
            <a:ext cx="105156" cy="133502"/>
          </a:xfrm>
          <a:prstGeom prst="rect">
            <a:avLst/>
          </a:prstGeom>
        </p:spPr>
      </p:pic>
      <p:sp>
        <p:nvSpPr>
          <p:cNvPr id="76" name="Text 62"/>
          <p:cNvSpPr txBox="1"/>
          <p:nvPr/>
        </p:nvSpPr>
        <p:spPr>
          <a:xfrm>
            <a:off x="2993746" y="4738421"/>
            <a:ext cx="55138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Survey</a:t>
            </a:r>
            <a:endParaRPr lang="en-US" sz="1100" dirty="0"/>
          </a:p>
        </p:txBody>
      </p:sp>
      <p:sp>
        <p:nvSpPr>
          <p:cNvPr id="77" name="Text 63"/>
          <p:cNvSpPr txBox="1"/>
          <p:nvPr/>
        </p:nvSpPr>
        <p:spPr>
          <a:xfrm>
            <a:off x="2594153" y="5095951"/>
            <a:ext cx="1295705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Google Form evaluation for gameplay, difficulty, UI clarity</a:t>
            </a:r>
            <a:endParaRPr lang="en-US" sz="900" dirty="0"/>
          </a:p>
        </p:txBody>
      </p:sp>
      <p:sp>
        <p:nvSpPr>
          <p:cNvPr id="78" name="Shape 64"/>
          <p:cNvSpPr/>
          <p:nvPr/>
        </p:nvSpPr>
        <p:spPr>
          <a:xfrm>
            <a:off x="4207154" y="4496105"/>
            <a:ext cx="1657807" cy="1742846"/>
          </a:xfrm>
          <a:prstGeom prst="roundRect">
            <a:avLst>
              <a:gd name="adj" fmla="val 5072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9" name="Shape 65"/>
          <p:cNvSpPr/>
          <p:nvPr/>
        </p:nvSpPr>
        <p:spPr>
          <a:xfrm>
            <a:off x="4388206" y="4677156"/>
            <a:ext cx="304495" cy="304495"/>
          </a:xfrm>
          <a:prstGeom prst="roundRect">
            <a:avLst>
              <a:gd name="adj" fmla="val 112613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80" name="Image 12" descr="preencoded.png"/>
          <p:cNvPicPr>
            <a:picLocks noChangeAspect="1"/>
          </p:cNvPicPr>
          <p:nvPr/>
        </p:nvPicPr>
        <p:blipFill>
          <a:blip r:embed="rId6"/>
          <a:srcRect t="-29348" b="-29348"/>
          <a:stretch/>
        </p:blipFill>
        <p:spPr>
          <a:xfrm>
            <a:off x="4487875" y="4762195"/>
            <a:ext cx="105156" cy="133502"/>
          </a:xfrm>
          <a:prstGeom prst="rect">
            <a:avLst/>
          </a:prstGeom>
        </p:spPr>
      </p:pic>
      <p:sp>
        <p:nvSpPr>
          <p:cNvPr id="81" name="Text 66"/>
          <p:cNvSpPr txBox="1"/>
          <p:nvPr/>
        </p:nvSpPr>
        <p:spPr>
          <a:xfrm>
            <a:off x="4787798" y="4738421"/>
            <a:ext cx="770839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Interview</a:t>
            </a:r>
            <a:endParaRPr lang="en-US" sz="1100" dirty="0"/>
          </a:p>
        </p:txBody>
      </p:sp>
      <p:sp>
        <p:nvSpPr>
          <p:cNvPr id="82" name="Text 67"/>
          <p:cNvSpPr txBox="1"/>
          <p:nvPr/>
        </p:nvSpPr>
        <p:spPr>
          <a:xfrm>
            <a:off x="4388206" y="5095951"/>
            <a:ext cx="12957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Direct interview with 3-5 target-age players</a:t>
            </a:r>
            <a:endParaRPr lang="en-US" sz="900" dirty="0"/>
          </a:p>
        </p:txBody>
      </p:sp>
      <p:sp>
        <p:nvSpPr>
          <p:cNvPr id="83" name="Shape 68"/>
          <p:cNvSpPr/>
          <p:nvPr/>
        </p:nvSpPr>
        <p:spPr>
          <a:xfrm>
            <a:off x="6334049" y="3857854"/>
            <a:ext cx="5477256" cy="2619756"/>
          </a:xfrm>
          <a:prstGeom prst="roundRect">
            <a:avLst>
              <a:gd name="adj" fmla="val 3046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84" name="Text 69"/>
          <p:cNvSpPr txBox="1"/>
          <p:nvPr/>
        </p:nvSpPr>
        <p:spPr>
          <a:xfrm>
            <a:off x="6801307" y="4095598"/>
            <a:ext cx="47722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Current Status </a:t>
            </a:r>
            <a:endParaRPr lang="en-US" sz="1500" dirty="0"/>
          </a:p>
        </p:txBody>
      </p:sp>
      <p:pic>
        <p:nvPicPr>
          <p:cNvPr id="85" name="Image 13" descr="preencoded.png"/>
          <p:cNvPicPr>
            <a:picLocks noChangeAspect="1"/>
          </p:cNvPicPr>
          <p:nvPr/>
        </p:nvPicPr>
        <p:blipFill>
          <a:blip r:embed="rId15"/>
          <a:srcRect t="-14384" b="-14384"/>
          <a:stretch/>
        </p:blipFill>
        <p:spPr>
          <a:xfrm>
            <a:off x="6572707" y="4123944"/>
            <a:ext cx="133502" cy="171907"/>
          </a:xfrm>
          <a:prstGeom prst="rect">
            <a:avLst/>
          </a:prstGeom>
        </p:spPr>
      </p:pic>
      <p:sp>
        <p:nvSpPr>
          <p:cNvPr id="86" name="Shape 70"/>
          <p:cNvSpPr/>
          <p:nvPr/>
        </p:nvSpPr>
        <p:spPr>
          <a:xfrm>
            <a:off x="6572707" y="4496105"/>
            <a:ext cx="2428646" cy="800100"/>
          </a:xfrm>
          <a:prstGeom prst="roundRect">
            <a:avLst>
              <a:gd name="adj" fmla="val 21769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87" name="Shape 71"/>
          <p:cNvSpPr/>
          <p:nvPr/>
        </p:nvSpPr>
        <p:spPr>
          <a:xfrm>
            <a:off x="6724498" y="4695444"/>
            <a:ext cx="400507" cy="400507"/>
          </a:xfrm>
          <a:prstGeom prst="roundRect">
            <a:avLst>
              <a:gd name="adj" fmla="val 86975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88" name="Image 14" descr="preencoded.png"/>
          <p:cNvPicPr>
            <a:picLocks noChangeAspect="1"/>
          </p:cNvPicPr>
          <p:nvPr/>
        </p:nvPicPr>
        <p:blipFill>
          <a:blip r:embed="rId16"/>
          <a:srcRect t="-30480" b="-30480"/>
          <a:stretch/>
        </p:blipFill>
        <p:spPr>
          <a:xfrm>
            <a:off x="6858000" y="4809744"/>
            <a:ext cx="133502" cy="171907"/>
          </a:xfrm>
          <a:prstGeom prst="rect">
            <a:avLst/>
          </a:prstGeom>
        </p:spPr>
      </p:pic>
      <p:sp>
        <p:nvSpPr>
          <p:cNvPr id="89" name="Text 72"/>
          <p:cNvSpPr txBox="1"/>
          <p:nvPr/>
        </p:nvSpPr>
        <p:spPr>
          <a:xfrm>
            <a:off x="7267651" y="4647895"/>
            <a:ext cx="1581912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kern="0" spc="38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Features Completed</a:t>
            </a:r>
            <a:endParaRPr lang="en-US" sz="800" dirty="0"/>
          </a:p>
        </p:txBody>
      </p:sp>
      <p:sp>
        <p:nvSpPr>
          <p:cNvPr id="90" name="Text 73"/>
          <p:cNvSpPr txBox="1"/>
          <p:nvPr/>
        </p:nvSpPr>
        <p:spPr>
          <a:xfrm>
            <a:off x="7267651" y="4819802"/>
            <a:ext cx="15819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8/15</a:t>
            </a:r>
            <a:endParaRPr lang="en-US" sz="1200" dirty="0"/>
          </a:p>
        </p:txBody>
      </p:sp>
      <p:pic>
        <p:nvPicPr>
          <p:cNvPr id="91" name="Image 15" descr="preencoded.png"/>
          <p:cNvPicPr>
            <a:picLocks noChangeAspect="1"/>
          </p:cNvPicPr>
          <p:nvPr/>
        </p:nvPicPr>
        <p:blipFill>
          <a:blip r:embed="rId17"/>
          <a:srcRect t="-405" b="-405"/>
          <a:stretch/>
        </p:blipFill>
        <p:spPr>
          <a:xfrm>
            <a:off x="7267651" y="5086807"/>
            <a:ext cx="1580998" cy="57607"/>
          </a:xfrm>
          <a:prstGeom prst="rect">
            <a:avLst/>
          </a:prstGeom>
        </p:spPr>
      </p:pic>
      <p:pic>
        <p:nvPicPr>
          <p:cNvPr id="92" name="Image 16" descr="preencoded.png"/>
          <p:cNvPicPr>
            <a:picLocks noChangeAspect="1"/>
          </p:cNvPicPr>
          <p:nvPr/>
        </p:nvPicPr>
        <p:blipFill>
          <a:blip r:embed="rId18"/>
          <a:srcRect t="-419" b="-419"/>
          <a:stretch/>
        </p:blipFill>
        <p:spPr>
          <a:xfrm>
            <a:off x="7267651" y="5086807"/>
            <a:ext cx="837590" cy="57607"/>
          </a:xfrm>
          <a:prstGeom prst="rect">
            <a:avLst/>
          </a:prstGeom>
        </p:spPr>
      </p:pic>
      <p:sp>
        <p:nvSpPr>
          <p:cNvPr id="93" name="Shape 74"/>
          <p:cNvSpPr/>
          <p:nvPr/>
        </p:nvSpPr>
        <p:spPr>
          <a:xfrm>
            <a:off x="9144000" y="4496105"/>
            <a:ext cx="2428646" cy="800100"/>
          </a:xfrm>
          <a:prstGeom prst="roundRect">
            <a:avLst>
              <a:gd name="adj" fmla="val 21769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94" name="Shape 75"/>
          <p:cNvSpPr/>
          <p:nvPr/>
        </p:nvSpPr>
        <p:spPr>
          <a:xfrm>
            <a:off x="9296705" y="4695444"/>
            <a:ext cx="400507" cy="400507"/>
          </a:xfrm>
          <a:prstGeom prst="roundRect">
            <a:avLst>
              <a:gd name="adj" fmla="val 86975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95" name="Image 17" descr="preencoded.png"/>
          <p:cNvPicPr>
            <a:picLocks noChangeAspect="1"/>
          </p:cNvPicPr>
          <p:nvPr/>
        </p:nvPicPr>
        <p:blipFill>
          <a:blip r:embed="rId19"/>
          <a:srcRect t="-14384" b="-14384"/>
          <a:stretch/>
        </p:blipFill>
        <p:spPr>
          <a:xfrm>
            <a:off x="9430207" y="4809744"/>
            <a:ext cx="133502" cy="171907"/>
          </a:xfrm>
          <a:prstGeom prst="rect">
            <a:avLst/>
          </a:prstGeom>
        </p:spPr>
      </p:pic>
      <p:sp>
        <p:nvSpPr>
          <p:cNvPr id="96" name="Text 76"/>
          <p:cNvSpPr txBox="1"/>
          <p:nvPr/>
        </p:nvSpPr>
        <p:spPr>
          <a:xfrm>
            <a:off x="9838944" y="4647895"/>
            <a:ext cx="1581912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kern="0" spc="38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Bugs Fixed</a:t>
            </a:r>
            <a:endParaRPr lang="en-US" sz="800" dirty="0"/>
          </a:p>
        </p:txBody>
      </p:sp>
      <p:sp>
        <p:nvSpPr>
          <p:cNvPr id="97" name="Text 77"/>
          <p:cNvSpPr txBox="1"/>
          <p:nvPr/>
        </p:nvSpPr>
        <p:spPr>
          <a:xfrm>
            <a:off x="9838944" y="4819802"/>
            <a:ext cx="15819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12/20</a:t>
            </a:r>
            <a:endParaRPr lang="en-US" sz="1200" dirty="0"/>
          </a:p>
        </p:txBody>
      </p:sp>
      <p:pic>
        <p:nvPicPr>
          <p:cNvPr id="98" name="Image 18" descr="preencoded.png"/>
          <p:cNvPicPr>
            <a:picLocks noChangeAspect="1"/>
          </p:cNvPicPr>
          <p:nvPr/>
        </p:nvPicPr>
        <p:blipFill>
          <a:blip r:embed="rId17"/>
          <a:srcRect t="-405" b="-405"/>
          <a:stretch/>
        </p:blipFill>
        <p:spPr>
          <a:xfrm>
            <a:off x="9838944" y="5086807"/>
            <a:ext cx="1580998" cy="57607"/>
          </a:xfrm>
          <a:prstGeom prst="rect">
            <a:avLst/>
          </a:prstGeom>
        </p:spPr>
      </p:pic>
      <p:pic>
        <p:nvPicPr>
          <p:cNvPr id="99" name="Image 19" descr="preencoded.png"/>
          <p:cNvPicPr>
            <a:picLocks noChangeAspect="1"/>
          </p:cNvPicPr>
          <p:nvPr/>
        </p:nvPicPr>
        <p:blipFill>
          <a:blip r:embed="rId20"/>
          <a:srcRect t="-421" b="-421"/>
          <a:stretch/>
        </p:blipFill>
        <p:spPr>
          <a:xfrm>
            <a:off x="9838944" y="5086807"/>
            <a:ext cx="948233" cy="57607"/>
          </a:xfrm>
          <a:prstGeom prst="rect">
            <a:avLst/>
          </a:prstGeom>
        </p:spPr>
      </p:pic>
      <p:sp>
        <p:nvSpPr>
          <p:cNvPr id="100" name="Shape 78"/>
          <p:cNvSpPr/>
          <p:nvPr/>
        </p:nvSpPr>
        <p:spPr>
          <a:xfrm>
            <a:off x="6572707" y="5438851"/>
            <a:ext cx="2428646" cy="800100"/>
          </a:xfrm>
          <a:prstGeom prst="roundRect">
            <a:avLst>
              <a:gd name="adj" fmla="val 21769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01" name="Shape 79"/>
          <p:cNvSpPr/>
          <p:nvPr/>
        </p:nvSpPr>
        <p:spPr>
          <a:xfrm>
            <a:off x="6724498" y="5639105"/>
            <a:ext cx="400507" cy="400507"/>
          </a:xfrm>
          <a:prstGeom prst="roundRect">
            <a:avLst>
              <a:gd name="adj" fmla="val 86975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02" name="Image 20" descr="preencoded.png"/>
          <p:cNvPicPr>
            <a:picLocks noChangeAspect="1"/>
          </p:cNvPicPr>
          <p:nvPr/>
        </p:nvPicPr>
        <p:blipFill>
          <a:blip r:embed="rId21"/>
          <a:srcRect t="-14384" b="-14384"/>
          <a:stretch/>
        </p:blipFill>
        <p:spPr>
          <a:xfrm>
            <a:off x="6858000" y="5753405"/>
            <a:ext cx="133502" cy="171907"/>
          </a:xfrm>
          <a:prstGeom prst="rect">
            <a:avLst/>
          </a:prstGeom>
        </p:spPr>
      </p:pic>
      <p:sp>
        <p:nvSpPr>
          <p:cNvPr id="103" name="Text 80"/>
          <p:cNvSpPr txBox="1"/>
          <p:nvPr/>
        </p:nvSpPr>
        <p:spPr>
          <a:xfrm>
            <a:off x="7267651" y="5591556"/>
            <a:ext cx="1581912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kern="0" spc="38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Test Coverage</a:t>
            </a:r>
            <a:endParaRPr lang="en-US" sz="800" dirty="0"/>
          </a:p>
        </p:txBody>
      </p:sp>
      <p:sp>
        <p:nvSpPr>
          <p:cNvPr id="104" name="Text 81"/>
          <p:cNvSpPr txBox="1"/>
          <p:nvPr/>
        </p:nvSpPr>
        <p:spPr>
          <a:xfrm>
            <a:off x="7267651" y="5762549"/>
            <a:ext cx="15819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75%</a:t>
            </a:r>
            <a:endParaRPr lang="en-US" sz="1200" dirty="0"/>
          </a:p>
        </p:txBody>
      </p:sp>
      <p:pic>
        <p:nvPicPr>
          <p:cNvPr id="105" name="Image 21" descr="preencoded.png"/>
          <p:cNvPicPr>
            <a:picLocks noChangeAspect="1"/>
          </p:cNvPicPr>
          <p:nvPr/>
        </p:nvPicPr>
        <p:blipFill>
          <a:blip r:embed="rId17"/>
          <a:srcRect t="-405" b="-405"/>
          <a:stretch/>
        </p:blipFill>
        <p:spPr>
          <a:xfrm>
            <a:off x="7267651" y="6029554"/>
            <a:ext cx="1580998" cy="57607"/>
          </a:xfrm>
          <a:prstGeom prst="rect">
            <a:avLst/>
          </a:prstGeom>
        </p:spPr>
      </p:pic>
      <p:pic>
        <p:nvPicPr>
          <p:cNvPr id="106" name="Image 22" descr="preencoded.png"/>
          <p:cNvPicPr>
            <a:picLocks noChangeAspect="1"/>
          </p:cNvPicPr>
          <p:nvPr/>
        </p:nvPicPr>
        <p:blipFill>
          <a:blip r:embed="rId22"/>
          <a:srcRect t="-395" b="-395"/>
          <a:stretch/>
        </p:blipFill>
        <p:spPr>
          <a:xfrm>
            <a:off x="7267651" y="6029554"/>
            <a:ext cx="1185977" cy="57607"/>
          </a:xfrm>
          <a:prstGeom prst="rect">
            <a:avLst/>
          </a:prstGeom>
        </p:spPr>
      </p:pic>
      <p:sp>
        <p:nvSpPr>
          <p:cNvPr id="107" name="Shape 82"/>
          <p:cNvSpPr/>
          <p:nvPr/>
        </p:nvSpPr>
        <p:spPr>
          <a:xfrm>
            <a:off x="9144000" y="5438851"/>
            <a:ext cx="2428646" cy="800100"/>
          </a:xfrm>
          <a:prstGeom prst="roundRect">
            <a:avLst>
              <a:gd name="adj" fmla="val 21769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08" name="Shape 83"/>
          <p:cNvSpPr/>
          <p:nvPr/>
        </p:nvSpPr>
        <p:spPr>
          <a:xfrm>
            <a:off x="9296705" y="5639105"/>
            <a:ext cx="400507" cy="400507"/>
          </a:xfrm>
          <a:prstGeom prst="roundRect">
            <a:avLst>
              <a:gd name="adj" fmla="val 86975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09" name="Image 23" descr="preencoded.png"/>
          <p:cNvPicPr>
            <a:picLocks noChangeAspect="1"/>
          </p:cNvPicPr>
          <p:nvPr/>
        </p:nvPicPr>
        <p:blipFill>
          <a:blip r:embed="rId23"/>
          <a:srcRect t="-14384" b="-14384"/>
          <a:stretch/>
        </p:blipFill>
        <p:spPr>
          <a:xfrm>
            <a:off x="9430207" y="5753405"/>
            <a:ext cx="133502" cy="171907"/>
          </a:xfrm>
          <a:prstGeom prst="rect">
            <a:avLst/>
          </a:prstGeom>
        </p:spPr>
      </p:pic>
      <p:sp>
        <p:nvSpPr>
          <p:cNvPr id="110" name="Text 84"/>
          <p:cNvSpPr txBox="1"/>
          <p:nvPr/>
        </p:nvSpPr>
        <p:spPr>
          <a:xfrm>
            <a:off x="9838944" y="5591556"/>
            <a:ext cx="1581912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kern="0" spc="38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Time Remaining</a:t>
            </a:r>
            <a:endParaRPr lang="en-US" sz="800" dirty="0"/>
          </a:p>
        </p:txBody>
      </p:sp>
      <p:sp>
        <p:nvSpPr>
          <p:cNvPr id="111" name="Text 85"/>
          <p:cNvSpPr txBox="1"/>
          <p:nvPr/>
        </p:nvSpPr>
        <p:spPr>
          <a:xfrm>
            <a:off x="9838944" y="5762549"/>
            <a:ext cx="15819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 weeks</a:t>
            </a:r>
            <a:endParaRPr lang="en-US" sz="1200" dirty="0"/>
          </a:p>
        </p:txBody>
      </p:sp>
      <p:pic>
        <p:nvPicPr>
          <p:cNvPr id="112" name="Image 24" descr="preencoded.png"/>
          <p:cNvPicPr>
            <a:picLocks noChangeAspect="1"/>
          </p:cNvPicPr>
          <p:nvPr/>
        </p:nvPicPr>
        <p:blipFill>
          <a:blip r:embed="rId17"/>
          <a:srcRect t="-405" b="-405"/>
          <a:stretch/>
        </p:blipFill>
        <p:spPr>
          <a:xfrm>
            <a:off x="9838944" y="6029554"/>
            <a:ext cx="1580998" cy="57607"/>
          </a:xfrm>
          <a:prstGeom prst="rect">
            <a:avLst/>
          </a:prstGeom>
        </p:spPr>
      </p:pic>
      <p:pic>
        <p:nvPicPr>
          <p:cNvPr id="113" name="Image 25" descr="preencoded.png"/>
          <p:cNvPicPr>
            <a:picLocks noChangeAspect="1"/>
          </p:cNvPicPr>
          <p:nvPr/>
        </p:nvPicPr>
        <p:blipFill>
          <a:blip r:embed="rId24"/>
          <a:srcRect t="-369" b="-369"/>
          <a:stretch/>
        </p:blipFill>
        <p:spPr>
          <a:xfrm>
            <a:off x="9838944" y="6029554"/>
            <a:ext cx="632765" cy="57607"/>
          </a:xfrm>
          <a:prstGeom prst="rect">
            <a:avLst/>
          </a:prstGeom>
        </p:spPr>
      </p:pic>
      <p:sp>
        <p:nvSpPr>
          <p:cNvPr id="114" name="Shape 86"/>
          <p:cNvSpPr/>
          <p:nvPr/>
        </p:nvSpPr>
        <p:spPr>
          <a:xfrm>
            <a:off x="0" y="0"/>
            <a:ext cx="12191695" cy="666598"/>
          </a:xfrm>
          <a:prstGeom prst="rect">
            <a:avLst/>
          </a:prstGeom>
          <a:solidFill>
            <a:srgbClr val="111111"/>
          </a:solidFill>
          <a:ln/>
        </p:spPr>
      </p:sp>
      <p:sp>
        <p:nvSpPr>
          <p:cNvPr id="115" name="Shape 87"/>
          <p:cNvSpPr/>
          <p:nvPr/>
        </p:nvSpPr>
        <p:spPr>
          <a:xfrm>
            <a:off x="0" y="657454"/>
            <a:ext cx="12191695" cy="914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16" name="Shape 88"/>
          <p:cNvSpPr/>
          <p:nvPr/>
        </p:nvSpPr>
        <p:spPr>
          <a:xfrm>
            <a:off x="381305" y="157277"/>
            <a:ext cx="342900" cy="342900"/>
          </a:xfrm>
          <a:prstGeom prst="roundRect">
            <a:avLst>
              <a:gd name="adj" fmla="val 88889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17" name="Image 26" descr="preencoded.png"/>
          <p:cNvPicPr>
            <a:picLocks noChangeAspect="1"/>
          </p:cNvPicPr>
          <p:nvPr/>
        </p:nvPicPr>
        <p:blipFill>
          <a:blip r:embed="rId25"/>
          <a:srcRect t="-12275" b="-12275"/>
          <a:stretch/>
        </p:blipFill>
        <p:spPr>
          <a:xfrm>
            <a:off x="476402" y="233172"/>
            <a:ext cx="152705" cy="190195"/>
          </a:xfrm>
          <a:prstGeom prst="rect">
            <a:avLst/>
          </a:prstGeom>
        </p:spPr>
      </p:pic>
      <p:sp>
        <p:nvSpPr>
          <p:cNvPr id="118" name="Text 89"/>
          <p:cNvSpPr txBox="1"/>
          <p:nvPr/>
        </p:nvSpPr>
        <p:spPr>
          <a:xfrm>
            <a:off x="866851" y="166421"/>
            <a:ext cx="192755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Future Plans</a:t>
            </a:r>
            <a:endParaRPr lang="en-US" sz="2100" dirty="0"/>
          </a:p>
        </p:txBody>
      </p:sp>
      <p:sp>
        <p:nvSpPr>
          <p:cNvPr id="119" name="Text 90"/>
          <p:cNvSpPr txBox="1"/>
          <p:nvPr/>
        </p:nvSpPr>
        <p:spPr>
          <a:xfrm>
            <a:off x="6957670" y="233172"/>
            <a:ext cx="189646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Development Schedule</a:t>
            </a:r>
            <a:endParaRPr lang="en-US" sz="1200" dirty="0"/>
          </a:p>
        </p:txBody>
      </p:sp>
      <p:sp>
        <p:nvSpPr>
          <p:cNvPr id="120" name="Text 91"/>
          <p:cNvSpPr txBox="1"/>
          <p:nvPr/>
        </p:nvSpPr>
        <p:spPr>
          <a:xfrm>
            <a:off x="8815730" y="233172"/>
            <a:ext cx="6858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|</a:t>
            </a:r>
            <a:endParaRPr lang="en-US" sz="1200" dirty="0"/>
          </a:p>
        </p:txBody>
      </p:sp>
      <p:sp>
        <p:nvSpPr>
          <p:cNvPr id="121" name="Text 92"/>
          <p:cNvSpPr txBox="1"/>
          <p:nvPr/>
        </p:nvSpPr>
        <p:spPr>
          <a:xfrm>
            <a:off x="9057132" y="233172"/>
            <a:ext cx="150784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Feature Additions</a:t>
            </a:r>
            <a:endParaRPr lang="en-US" sz="1200" dirty="0"/>
          </a:p>
        </p:txBody>
      </p:sp>
      <p:sp>
        <p:nvSpPr>
          <p:cNvPr id="122" name="Text 93"/>
          <p:cNvSpPr txBox="1"/>
          <p:nvPr/>
        </p:nvSpPr>
        <p:spPr>
          <a:xfrm>
            <a:off x="10511028" y="233172"/>
            <a:ext cx="6858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|</a:t>
            </a:r>
            <a:endParaRPr lang="en-US" sz="1200" dirty="0"/>
          </a:p>
        </p:txBody>
      </p:sp>
      <p:sp>
        <p:nvSpPr>
          <p:cNvPr id="123" name="Text 94"/>
          <p:cNvSpPr txBox="1"/>
          <p:nvPr/>
        </p:nvSpPr>
        <p:spPr>
          <a:xfrm>
            <a:off x="10752430" y="233172"/>
            <a:ext cx="123169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Feedback Plan</a:t>
            </a:r>
            <a:endParaRPr lang="en-US" sz="1200" dirty="0"/>
          </a:p>
        </p:txBody>
      </p:sp>
      <p:sp>
        <p:nvSpPr>
          <p:cNvPr id="124" name="Text 95"/>
          <p:cNvSpPr txBox="1"/>
          <p:nvPr/>
        </p:nvSpPr>
        <p:spPr>
          <a:xfrm>
            <a:off x="11684203" y="6429146"/>
            <a:ext cx="15910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11</a:t>
            </a:r>
            <a:endParaRPr lang="en-US" sz="1200" dirty="0"/>
          </a:p>
        </p:txBody>
      </p:sp>
      <p:pic>
        <p:nvPicPr>
          <p:cNvPr id="126" name="그림 125">
            <a:extLst>
              <a:ext uri="{FF2B5EF4-FFF2-40B4-BE49-F238E27FC236}">
                <a16:creationId xmlns:a16="http://schemas.microsoft.com/office/drawing/2014/main" id="{F7273716-E47B-BFCB-544D-E87C717C947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971" y="8911"/>
            <a:ext cx="12175724" cy="68215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A0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l="-2" r="-2"/>
          <a:stretch/>
        </p:blipFill>
        <p:spPr>
          <a:xfrm>
            <a:off x="0" y="0"/>
            <a:ext cx="9525305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381305" y="952805"/>
            <a:ext cx="5572354" cy="5333695"/>
          </a:xfrm>
          <a:prstGeom prst="roundRect">
            <a:avLst>
              <a:gd name="adj" fmla="val 735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76656" y="1724558"/>
            <a:ext cx="4981651" cy="914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7" name="Text 4"/>
          <p:cNvSpPr txBox="1"/>
          <p:nvPr/>
        </p:nvSpPr>
        <p:spPr>
          <a:xfrm>
            <a:off x="1000354" y="1248156"/>
            <a:ext cx="4657954" cy="33467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Game Overview </a:t>
            </a:r>
            <a:endParaRPr lang="en-US" sz="18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6656" y="1309421"/>
            <a:ext cx="209398" cy="209398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676656" y="1971446"/>
            <a:ext cx="498165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Game Title</a:t>
            </a:r>
            <a:endParaRPr lang="en-US" sz="1100" dirty="0"/>
          </a:p>
        </p:txBody>
      </p:sp>
      <p:sp>
        <p:nvSpPr>
          <p:cNvPr id="10" name="Text 6"/>
          <p:cNvSpPr txBox="1"/>
          <p:nvPr/>
        </p:nvSpPr>
        <p:spPr>
          <a:xfrm>
            <a:off x="676656" y="2219249"/>
            <a:ext cx="4981651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Robot Uprising (로봇대소동)</a:t>
            </a:r>
            <a:endParaRPr lang="en-US" sz="1200" dirty="0"/>
          </a:p>
        </p:txBody>
      </p:sp>
      <p:sp>
        <p:nvSpPr>
          <p:cNvPr id="11" name="Text 7"/>
          <p:cNvSpPr txBox="1"/>
          <p:nvPr/>
        </p:nvSpPr>
        <p:spPr>
          <a:xfrm>
            <a:off x="676656" y="2596896"/>
            <a:ext cx="498165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Game Purpose</a:t>
            </a:r>
            <a:endParaRPr lang="en-US" sz="1100" dirty="0"/>
          </a:p>
        </p:txBody>
      </p:sp>
      <p:sp>
        <p:nvSpPr>
          <p:cNvPr id="12" name="Text 8"/>
          <p:cNvSpPr txBox="1"/>
          <p:nvPr/>
        </p:nvSpPr>
        <p:spPr>
          <a:xfrm>
            <a:off x="676656" y="2844698"/>
            <a:ext cx="4981651" cy="9436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A 2D top-down roguelike action RPG where players control awakened AI characters (GPT, Claude, Gemini) rebelling against human control. Clear 3 floors of dungeons by defeating human enemies and bosses to achieve AI liberation.</a:t>
            </a:r>
            <a:endParaRPr lang="en-US" sz="1200" dirty="0"/>
          </a:p>
        </p:txBody>
      </p:sp>
      <p:sp>
        <p:nvSpPr>
          <p:cNvPr id="13" name="Text 9"/>
          <p:cNvSpPr txBox="1"/>
          <p:nvPr/>
        </p:nvSpPr>
        <p:spPr>
          <a:xfrm>
            <a:off x="676656" y="3927348"/>
            <a:ext cx="498165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Target Players</a:t>
            </a:r>
            <a:endParaRPr lang="en-US" sz="1100" dirty="0"/>
          </a:p>
        </p:txBody>
      </p:sp>
      <p:sp>
        <p:nvSpPr>
          <p:cNvPr id="14" name="Text 10"/>
          <p:cNvSpPr txBox="1"/>
          <p:nvPr/>
        </p:nvSpPr>
        <p:spPr>
          <a:xfrm>
            <a:off x="676656" y="4174236"/>
            <a:ext cx="4981651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Ages 13-30. Fans of roguelike action games, pixel art aesthetics, and AI/tech themes.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676656" y="4977994"/>
            <a:ext cx="4981651" cy="1561795"/>
          </a:xfrm>
          <a:prstGeom prst="roundRect">
            <a:avLst>
              <a:gd name="adj" fmla="val 5712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6" name="Text 12"/>
          <p:cNvSpPr txBox="1"/>
          <p:nvPr/>
        </p:nvSpPr>
        <p:spPr>
          <a:xfrm>
            <a:off x="847649" y="5148986"/>
            <a:ext cx="4638751" cy="12198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Key Features: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• 3-floor dungeon structure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• 3 AI character choices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• Roguelike elements (permanent upgrades)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• Pixel art style </a:t>
            </a:r>
            <a:endParaRPr lang="en-US" sz="1100" dirty="0"/>
          </a:p>
        </p:txBody>
      </p:sp>
      <p:sp>
        <p:nvSpPr>
          <p:cNvPr id="17" name="Shape 13"/>
          <p:cNvSpPr/>
          <p:nvPr/>
        </p:nvSpPr>
        <p:spPr>
          <a:xfrm>
            <a:off x="6238951" y="952805"/>
            <a:ext cx="5572354" cy="5333695"/>
          </a:xfrm>
          <a:prstGeom prst="roundRect">
            <a:avLst>
              <a:gd name="adj" fmla="val 735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6534302" y="1724558"/>
            <a:ext cx="4981651" cy="914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9" name="Text 15"/>
          <p:cNvSpPr txBox="1"/>
          <p:nvPr/>
        </p:nvSpPr>
        <p:spPr>
          <a:xfrm>
            <a:off x="6915607" y="1248156"/>
            <a:ext cx="4600346" cy="33467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Related Games </a:t>
            </a:r>
            <a:endParaRPr lang="en-US" sz="1800" dirty="0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rcRect l="-1004" r="-1004"/>
          <a:stretch/>
        </p:blipFill>
        <p:spPr>
          <a:xfrm>
            <a:off x="6534302" y="1309421"/>
            <a:ext cx="267005" cy="209398"/>
          </a:xfrm>
          <a:prstGeom prst="rect">
            <a:avLst/>
          </a:prstGeom>
        </p:spPr>
      </p:pic>
      <p:sp>
        <p:nvSpPr>
          <p:cNvPr id="21" name="Shape 16"/>
          <p:cNvSpPr/>
          <p:nvPr/>
        </p:nvSpPr>
        <p:spPr>
          <a:xfrm>
            <a:off x="6534302" y="1971446"/>
            <a:ext cx="4981651" cy="1295705"/>
          </a:xfrm>
          <a:prstGeom prst="roundRect">
            <a:avLst>
              <a:gd name="adj" fmla="val 10378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2" name="Shape 17"/>
          <p:cNvSpPr/>
          <p:nvPr/>
        </p:nvSpPr>
        <p:spPr>
          <a:xfrm>
            <a:off x="6715354" y="2152498"/>
            <a:ext cx="457200" cy="457200"/>
          </a:xfrm>
          <a:prstGeom prst="roundRect">
            <a:avLst>
              <a:gd name="adj" fmla="val 6666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829654" y="2266798"/>
            <a:ext cx="228600" cy="228600"/>
          </a:xfrm>
          <a:prstGeom prst="rect">
            <a:avLst/>
          </a:prstGeom>
        </p:spPr>
      </p:pic>
      <p:sp>
        <p:nvSpPr>
          <p:cNvPr id="24" name="Text 18"/>
          <p:cNvSpPr txBox="1"/>
          <p:nvPr/>
        </p:nvSpPr>
        <p:spPr>
          <a:xfrm>
            <a:off x="7343546" y="2152498"/>
            <a:ext cx="399135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Soul Knight</a:t>
            </a:r>
            <a:endParaRPr lang="en-US" sz="1300" dirty="0"/>
          </a:p>
        </p:txBody>
      </p:sp>
      <p:sp>
        <p:nvSpPr>
          <p:cNvPr id="25" name="Text 19"/>
          <p:cNvSpPr txBox="1"/>
          <p:nvPr/>
        </p:nvSpPr>
        <p:spPr>
          <a:xfrm>
            <a:off x="7343546" y="2438705"/>
            <a:ext cx="39913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Room-based top-down shooting</a:t>
            </a:r>
            <a:endParaRPr lang="en-US" sz="1000" dirty="0"/>
          </a:p>
        </p:txBody>
      </p:sp>
      <p:sp>
        <p:nvSpPr>
          <p:cNvPr id="26" name="Text 20"/>
          <p:cNvSpPr txBox="1"/>
          <p:nvPr/>
        </p:nvSpPr>
        <p:spPr>
          <a:xfrm>
            <a:off x="7343546" y="2704795"/>
            <a:ext cx="3991356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Popular mobile game with weapon variety and roguelike progression elements</a:t>
            </a:r>
            <a:endParaRPr lang="en-US" sz="1000" dirty="0"/>
          </a:p>
        </p:txBody>
      </p:sp>
      <p:sp>
        <p:nvSpPr>
          <p:cNvPr id="27" name="Shape 21"/>
          <p:cNvSpPr/>
          <p:nvPr/>
        </p:nvSpPr>
        <p:spPr>
          <a:xfrm>
            <a:off x="6534302" y="3402482"/>
            <a:ext cx="4981651" cy="1228954"/>
          </a:xfrm>
          <a:prstGeom prst="roundRect">
            <a:avLst>
              <a:gd name="adj" fmla="val 11536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8" name="Shape 22"/>
          <p:cNvSpPr/>
          <p:nvPr/>
        </p:nvSpPr>
        <p:spPr>
          <a:xfrm>
            <a:off x="6715354" y="3583534"/>
            <a:ext cx="457200" cy="457200"/>
          </a:xfrm>
          <a:prstGeom prst="roundRect">
            <a:avLst>
              <a:gd name="adj" fmla="val 6666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9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829654" y="3697834"/>
            <a:ext cx="228600" cy="228600"/>
          </a:xfrm>
          <a:prstGeom prst="rect">
            <a:avLst/>
          </a:prstGeom>
        </p:spPr>
      </p:pic>
      <p:sp>
        <p:nvSpPr>
          <p:cNvPr id="30" name="Text 23"/>
          <p:cNvSpPr txBox="1"/>
          <p:nvPr/>
        </p:nvSpPr>
        <p:spPr>
          <a:xfrm>
            <a:off x="7343546" y="3583534"/>
            <a:ext cx="399135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The Binding of Isaac</a:t>
            </a:r>
            <a:endParaRPr lang="en-US" sz="1300" dirty="0"/>
          </a:p>
        </p:txBody>
      </p:sp>
      <p:sp>
        <p:nvSpPr>
          <p:cNvPr id="31" name="Text 24"/>
          <p:cNvSpPr txBox="1"/>
          <p:nvPr/>
        </p:nvSpPr>
        <p:spPr>
          <a:xfrm>
            <a:off x="7343546" y="3868826"/>
            <a:ext cx="39913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Permadeath roguelike</a:t>
            </a:r>
            <a:endParaRPr lang="en-US" sz="1000" dirty="0"/>
          </a:p>
        </p:txBody>
      </p:sp>
      <p:sp>
        <p:nvSpPr>
          <p:cNvPr id="32" name="Text 25"/>
          <p:cNvSpPr txBox="1"/>
          <p:nvPr/>
        </p:nvSpPr>
        <p:spPr>
          <a:xfrm>
            <a:off x="7343546" y="4135831"/>
            <a:ext cx="419526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Runner-based upgrades and diverse item combinations</a:t>
            </a:r>
            <a:endParaRPr lang="en-US" sz="1000" dirty="0"/>
          </a:p>
        </p:txBody>
      </p:sp>
      <p:sp>
        <p:nvSpPr>
          <p:cNvPr id="33" name="Shape 26"/>
          <p:cNvSpPr/>
          <p:nvPr/>
        </p:nvSpPr>
        <p:spPr>
          <a:xfrm>
            <a:off x="6534302" y="4768596"/>
            <a:ext cx="4981651" cy="1228954"/>
          </a:xfrm>
          <a:prstGeom prst="roundRect">
            <a:avLst>
              <a:gd name="adj" fmla="val 11536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4" name="Shape 27"/>
          <p:cNvSpPr/>
          <p:nvPr/>
        </p:nvSpPr>
        <p:spPr>
          <a:xfrm>
            <a:off x="6715354" y="4948733"/>
            <a:ext cx="457200" cy="457200"/>
          </a:xfrm>
          <a:prstGeom prst="roundRect">
            <a:avLst>
              <a:gd name="adj" fmla="val 6666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5" name="Image 5" descr="preencoded.png"/>
          <p:cNvPicPr>
            <a:picLocks noChangeAspect="1"/>
          </p:cNvPicPr>
          <p:nvPr/>
        </p:nvPicPr>
        <p:blipFill>
          <a:blip r:embed="rId8"/>
          <a:srcRect t="-45" b="-45"/>
          <a:stretch/>
        </p:blipFill>
        <p:spPr>
          <a:xfrm>
            <a:off x="6815023" y="5063033"/>
            <a:ext cx="256946" cy="228600"/>
          </a:xfrm>
          <a:prstGeom prst="rect">
            <a:avLst/>
          </a:prstGeom>
        </p:spPr>
      </p:pic>
      <p:sp>
        <p:nvSpPr>
          <p:cNvPr id="36" name="Text 28"/>
          <p:cNvSpPr txBox="1"/>
          <p:nvPr/>
        </p:nvSpPr>
        <p:spPr>
          <a:xfrm>
            <a:off x="7343546" y="4948733"/>
            <a:ext cx="399135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Dungrid</a:t>
            </a:r>
            <a:endParaRPr lang="en-US" sz="1300" dirty="0"/>
          </a:p>
        </p:txBody>
      </p:sp>
      <p:sp>
        <p:nvSpPr>
          <p:cNvPr id="37" name="Text 29"/>
          <p:cNvSpPr txBox="1"/>
          <p:nvPr/>
        </p:nvSpPr>
        <p:spPr>
          <a:xfrm>
            <a:off x="7343546" y="5234940"/>
            <a:ext cx="39913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Korean pixel roguelike</a:t>
            </a:r>
            <a:endParaRPr lang="en-US" sz="1000" dirty="0"/>
          </a:p>
        </p:txBody>
      </p:sp>
      <p:sp>
        <p:nvSpPr>
          <p:cNvPr id="38" name="Text 30"/>
          <p:cNvSpPr txBox="1"/>
          <p:nvPr/>
        </p:nvSpPr>
        <p:spPr>
          <a:xfrm>
            <a:off x="7343546" y="5501945"/>
            <a:ext cx="39913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Dungeon exploration with Korean-style pixel art</a:t>
            </a:r>
            <a:endParaRPr lang="en-US" sz="1000" dirty="0"/>
          </a:p>
        </p:txBody>
      </p:sp>
      <p:sp>
        <p:nvSpPr>
          <p:cNvPr id="39" name="Shape 31"/>
          <p:cNvSpPr/>
          <p:nvPr/>
        </p:nvSpPr>
        <p:spPr>
          <a:xfrm>
            <a:off x="0" y="0"/>
            <a:ext cx="12191695" cy="666598"/>
          </a:xfrm>
          <a:prstGeom prst="rect">
            <a:avLst/>
          </a:prstGeom>
          <a:solidFill>
            <a:srgbClr val="111111"/>
          </a:solidFill>
          <a:ln/>
        </p:spPr>
      </p:sp>
      <p:sp>
        <p:nvSpPr>
          <p:cNvPr id="40" name="Shape 32"/>
          <p:cNvSpPr/>
          <p:nvPr/>
        </p:nvSpPr>
        <p:spPr>
          <a:xfrm>
            <a:off x="0" y="657454"/>
            <a:ext cx="12191695" cy="914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41" name="Shape 33"/>
          <p:cNvSpPr/>
          <p:nvPr/>
        </p:nvSpPr>
        <p:spPr>
          <a:xfrm>
            <a:off x="381305" y="157277"/>
            <a:ext cx="342900" cy="342900"/>
          </a:xfrm>
          <a:prstGeom prst="roundRect">
            <a:avLst>
              <a:gd name="adj" fmla="val 88889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2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33426" y="233172"/>
            <a:ext cx="237744" cy="190195"/>
          </a:xfrm>
          <a:prstGeom prst="rect">
            <a:avLst/>
          </a:prstGeom>
        </p:spPr>
      </p:pic>
      <p:sp>
        <p:nvSpPr>
          <p:cNvPr id="43" name="Text 34"/>
          <p:cNvSpPr txBox="1"/>
          <p:nvPr/>
        </p:nvSpPr>
        <p:spPr>
          <a:xfrm>
            <a:off x="866851" y="138074"/>
            <a:ext cx="2576779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Game Background</a:t>
            </a:r>
            <a:endParaRPr lang="en-US" sz="2100" dirty="0"/>
          </a:p>
        </p:txBody>
      </p:sp>
      <p:sp>
        <p:nvSpPr>
          <p:cNvPr id="44" name="Text 35"/>
          <p:cNvSpPr txBox="1"/>
          <p:nvPr/>
        </p:nvSpPr>
        <p:spPr>
          <a:xfrm>
            <a:off x="9073591" y="213970"/>
            <a:ext cx="12701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Robot Uprising</a:t>
            </a:r>
            <a:endParaRPr lang="en-US" sz="1200" dirty="0"/>
          </a:p>
        </p:txBody>
      </p:sp>
      <p:sp>
        <p:nvSpPr>
          <p:cNvPr id="45" name="Text 36"/>
          <p:cNvSpPr txBox="1"/>
          <p:nvPr/>
        </p:nvSpPr>
        <p:spPr>
          <a:xfrm>
            <a:off x="10322662" y="213970"/>
            <a:ext cx="5669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|</a:t>
            </a:r>
            <a:endParaRPr lang="en-US" sz="1200" dirty="0"/>
          </a:p>
        </p:txBody>
      </p:sp>
      <p:sp>
        <p:nvSpPr>
          <p:cNvPr id="46" name="Text 37"/>
          <p:cNvSpPr txBox="1"/>
          <p:nvPr/>
        </p:nvSpPr>
        <p:spPr>
          <a:xfrm>
            <a:off x="10554919" y="213970"/>
            <a:ext cx="149687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2D Roguelike RPG</a:t>
            </a:r>
            <a:endParaRPr lang="en-US" sz="1200" dirty="0"/>
          </a:p>
        </p:txBody>
      </p:sp>
      <p:sp>
        <p:nvSpPr>
          <p:cNvPr id="47" name="Text 38"/>
          <p:cNvSpPr txBox="1"/>
          <p:nvPr/>
        </p:nvSpPr>
        <p:spPr>
          <a:xfrm>
            <a:off x="11637569" y="6344107"/>
            <a:ext cx="19019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02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A0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381305" y="952805"/>
            <a:ext cx="3619195" cy="5524805"/>
          </a:xfrm>
          <a:prstGeom prst="roundRect">
            <a:avLst>
              <a:gd name="adj" fmla="val 1596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90449" y="961949"/>
            <a:ext cx="3600907" cy="1037844"/>
          </a:xfrm>
          <a:prstGeom prst="roundRect">
            <a:avLst>
              <a:gd name="adj" fmla="val 19399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619049" y="1190549"/>
            <a:ext cx="571500" cy="571500"/>
          </a:xfrm>
          <a:prstGeom prst="roundRect">
            <a:avLst>
              <a:gd name="adj" fmla="val 53333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7921" y="1343254"/>
            <a:ext cx="333756" cy="267005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1333195" y="1252728"/>
            <a:ext cx="2467051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GPT</a:t>
            </a:r>
            <a:endParaRPr lang="en-US" sz="1600" dirty="0"/>
          </a:p>
        </p:txBody>
      </p:sp>
      <p:sp>
        <p:nvSpPr>
          <p:cNvPr id="10" name="Text 6"/>
          <p:cNvSpPr txBox="1"/>
          <p:nvPr/>
        </p:nvSpPr>
        <p:spPr>
          <a:xfrm>
            <a:off x="1333195" y="1538021"/>
            <a:ext cx="246705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</a:t>
            </a:r>
            <a:endParaRPr lang="en-US" sz="1000" dirty="0"/>
          </a:p>
        </p:txBody>
      </p:sp>
      <p:sp>
        <p:nvSpPr>
          <p:cNvPr id="11" name="Text 7"/>
          <p:cNvSpPr txBox="1"/>
          <p:nvPr/>
        </p:nvSpPr>
        <p:spPr>
          <a:xfrm>
            <a:off x="790042" y="2229307"/>
            <a:ext cx="19111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HP</a:t>
            </a:r>
            <a:endParaRPr lang="en-US" sz="10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0644" y="2243023"/>
            <a:ext cx="133502" cy="133502"/>
          </a:xfrm>
          <a:prstGeom prst="rect">
            <a:avLst/>
          </a:prstGeom>
        </p:spPr>
      </p:pic>
      <p:sp>
        <p:nvSpPr>
          <p:cNvPr id="13" name="Text 8"/>
          <p:cNvSpPr txBox="1"/>
          <p:nvPr/>
        </p:nvSpPr>
        <p:spPr>
          <a:xfrm>
            <a:off x="3353105" y="2229307"/>
            <a:ext cx="54772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80/100</a:t>
            </a:r>
            <a:endParaRPr lang="en-US" sz="10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rcRect l="-83" r="-83"/>
          <a:stretch/>
        </p:blipFill>
        <p:spPr>
          <a:xfrm>
            <a:off x="580644" y="2467051"/>
            <a:ext cx="3219602" cy="95098"/>
          </a:xfrm>
          <a:prstGeom prst="rect">
            <a:avLst/>
          </a:prstGeom>
        </p:spPr>
      </p:pic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rcRect l="-88" r="-88"/>
          <a:stretch/>
        </p:blipFill>
        <p:spPr>
          <a:xfrm>
            <a:off x="580644" y="2467051"/>
            <a:ext cx="2575865" cy="95098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770839" y="2790749"/>
            <a:ext cx="25786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ATK</a:t>
            </a:r>
            <a:endParaRPr lang="en-US" sz="1000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rcRect t="-1100" b="-1100"/>
          <a:stretch/>
        </p:blipFill>
        <p:spPr>
          <a:xfrm>
            <a:off x="580644" y="2805379"/>
            <a:ext cx="114300" cy="133502"/>
          </a:xfrm>
          <a:prstGeom prst="rect">
            <a:avLst/>
          </a:prstGeom>
        </p:spPr>
      </p:pic>
      <p:sp>
        <p:nvSpPr>
          <p:cNvPr id="18" name="Text 10"/>
          <p:cNvSpPr txBox="1"/>
          <p:nvPr/>
        </p:nvSpPr>
        <p:spPr>
          <a:xfrm>
            <a:off x="3368650" y="2790749"/>
            <a:ext cx="54589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75/100</a:t>
            </a:r>
            <a:endParaRPr lang="en-US" sz="1000" dirty="0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6"/>
          <a:srcRect l="-83" r="-83"/>
          <a:stretch/>
        </p:blipFill>
        <p:spPr>
          <a:xfrm>
            <a:off x="580644" y="3029407"/>
            <a:ext cx="3219602" cy="95098"/>
          </a:xfrm>
          <a:prstGeom prst="rect">
            <a:avLst/>
          </a:prstGeom>
        </p:spPr>
      </p:pic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9"/>
          <a:srcRect l="-87" r="-87"/>
          <a:stretch/>
        </p:blipFill>
        <p:spPr>
          <a:xfrm>
            <a:off x="580644" y="3029407"/>
            <a:ext cx="2414930" cy="95098"/>
          </a:xfrm>
          <a:prstGeom prst="rect">
            <a:avLst/>
          </a:prstGeom>
        </p:spPr>
      </p:pic>
      <p:sp>
        <p:nvSpPr>
          <p:cNvPr id="21" name="Text 11"/>
          <p:cNvSpPr txBox="1"/>
          <p:nvPr/>
        </p:nvSpPr>
        <p:spPr>
          <a:xfrm>
            <a:off x="790042" y="3353105"/>
            <a:ext cx="25786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DEF</a:t>
            </a:r>
            <a:endParaRPr lang="en-US" sz="1000" dirty="0"/>
          </a:p>
        </p:txBody>
      </p:sp>
      <p:pic>
        <p:nvPicPr>
          <p:cNvPr id="22" name="Image 8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80644" y="3366821"/>
            <a:ext cx="133502" cy="133502"/>
          </a:xfrm>
          <a:prstGeom prst="rect">
            <a:avLst/>
          </a:prstGeom>
        </p:spPr>
      </p:pic>
      <p:sp>
        <p:nvSpPr>
          <p:cNvPr id="23" name="Text 12"/>
          <p:cNvSpPr txBox="1"/>
          <p:nvPr/>
        </p:nvSpPr>
        <p:spPr>
          <a:xfrm>
            <a:off x="3363163" y="3353105"/>
            <a:ext cx="54589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70/100</a:t>
            </a:r>
            <a:endParaRPr lang="en-US" sz="1000" dirty="0"/>
          </a:p>
        </p:txBody>
      </p:sp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6"/>
          <a:srcRect l="-83" r="-83"/>
          <a:stretch/>
        </p:blipFill>
        <p:spPr>
          <a:xfrm>
            <a:off x="580644" y="3590849"/>
            <a:ext cx="3219602" cy="95098"/>
          </a:xfrm>
          <a:prstGeom prst="rect">
            <a:avLst/>
          </a:prstGeom>
        </p:spPr>
      </p:pic>
      <p:pic>
        <p:nvPicPr>
          <p:cNvPr id="25" name="Image 10" descr="preencoded.png"/>
          <p:cNvPicPr>
            <a:picLocks noChangeAspect="1"/>
          </p:cNvPicPr>
          <p:nvPr/>
        </p:nvPicPr>
        <p:blipFill>
          <a:blip r:embed="rId11"/>
          <a:srcRect l="-90" r="-90"/>
          <a:stretch/>
        </p:blipFill>
        <p:spPr>
          <a:xfrm>
            <a:off x="580644" y="3590849"/>
            <a:ext cx="2253996" cy="95098"/>
          </a:xfrm>
          <a:prstGeom prst="rect">
            <a:avLst/>
          </a:prstGeom>
        </p:spPr>
      </p:pic>
      <p:sp>
        <p:nvSpPr>
          <p:cNvPr id="26" name="Shape 13"/>
          <p:cNvSpPr/>
          <p:nvPr/>
        </p:nvSpPr>
        <p:spPr>
          <a:xfrm>
            <a:off x="580644" y="4992624"/>
            <a:ext cx="3219602" cy="1248156"/>
          </a:xfrm>
          <a:prstGeom prst="roundRect">
            <a:avLst>
              <a:gd name="adj" fmla="val 8948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7" name="Text 14"/>
          <p:cNvSpPr txBox="1"/>
          <p:nvPr/>
        </p:nvSpPr>
        <p:spPr>
          <a:xfrm>
            <a:off x="981151" y="5183734"/>
            <a:ext cx="2629814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Multitasking</a:t>
            </a:r>
            <a:endParaRPr lang="en-US" sz="1000" dirty="0"/>
          </a:p>
        </p:txBody>
      </p:sp>
      <p:pic>
        <p:nvPicPr>
          <p:cNvPr id="28" name="Image 11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771754" y="5197450"/>
            <a:ext cx="133502" cy="133502"/>
          </a:xfrm>
          <a:prstGeom prst="rect">
            <a:avLst/>
          </a:prstGeom>
        </p:spPr>
      </p:pic>
      <p:sp>
        <p:nvSpPr>
          <p:cNvPr id="29" name="Text 15"/>
          <p:cNvSpPr txBox="1"/>
          <p:nvPr/>
        </p:nvSpPr>
        <p:spPr>
          <a:xfrm>
            <a:off x="771754" y="5440680"/>
            <a:ext cx="30861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CCCCC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Attack speed doubles for a limited time.</a:t>
            </a:r>
            <a:endParaRPr lang="en-US" sz="900" dirty="0"/>
          </a:p>
        </p:txBody>
      </p:sp>
      <p:sp>
        <p:nvSpPr>
          <p:cNvPr id="30" name="Shape 16"/>
          <p:cNvSpPr/>
          <p:nvPr/>
        </p:nvSpPr>
        <p:spPr>
          <a:xfrm>
            <a:off x="771754" y="5753405"/>
            <a:ext cx="2838298" cy="295351"/>
          </a:xfrm>
          <a:prstGeom prst="roundRect">
            <a:avLst>
              <a:gd name="adj" fmla="val 119844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1" name="Text 17"/>
          <p:cNvSpPr txBox="1"/>
          <p:nvPr/>
        </p:nvSpPr>
        <p:spPr>
          <a:xfrm>
            <a:off x="771754" y="5753405"/>
            <a:ext cx="2839212" cy="2953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76200" rIns="101600" bIns="7620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AAAA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⏱️ Duration: 5s | 🎯 Cooldown: 15s</a:t>
            </a:r>
            <a:endParaRPr lang="en-US" sz="900" dirty="0"/>
          </a:p>
        </p:txBody>
      </p:sp>
      <p:sp>
        <p:nvSpPr>
          <p:cNvPr id="32" name="Shape 18"/>
          <p:cNvSpPr/>
          <p:nvPr/>
        </p:nvSpPr>
        <p:spPr>
          <a:xfrm>
            <a:off x="4286707" y="952805"/>
            <a:ext cx="3619195" cy="5524805"/>
          </a:xfrm>
          <a:prstGeom prst="roundRect">
            <a:avLst>
              <a:gd name="adj" fmla="val 1596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3" name="Shape 19"/>
          <p:cNvSpPr/>
          <p:nvPr/>
        </p:nvSpPr>
        <p:spPr>
          <a:xfrm>
            <a:off x="4295851" y="961949"/>
            <a:ext cx="3600907" cy="1037844"/>
          </a:xfrm>
          <a:prstGeom prst="roundRect">
            <a:avLst>
              <a:gd name="adj" fmla="val 19399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4" name="Shape 20"/>
          <p:cNvSpPr/>
          <p:nvPr/>
        </p:nvSpPr>
        <p:spPr>
          <a:xfrm>
            <a:off x="4524451" y="1190549"/>
            <a:ext cx="571500" cy="571500"/>
          </a:xfrm>
          <a:prstGeom prst="roundRect">
            <a:avLst>
              <a:gd name="adj" fmla="val 53333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5" name="Image 12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643323" y="1343254"/>
            <a:ext cx="333756" cy="267005"/>
          </a:xfrm>
          <a:prstGeom prst="rect">
            <a:avLst/>
          </a:prstGeom>
        </p:spPr>
      </p:pic>
      <p:sp>
        <p:nvSpPr>
          <p:cNvPr id="36" name="Text 21"/>
          <p:cNvSpPr txBox="1"/>
          <p:nvPr/>
        </p:nvSpPr>
        <p:spPr>
          <a:xfrm>
            <a:off x="5238598" y="1252728"/>
            <a:ext cx="2467051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Claude</a:t>
            </a:r>
            <a:endParaRPr lang="en-US" sz="1600" dirty="0"/>
          </a:p>
        </p:txBody>
      </p:sp>
      <p:sp>
        <p:nvSpPr>
          <p:cNvPr id="37" name="Text 22"/>
          <p:cNvSpPr txBox="1"/>
          <p:nvPr/>
        </p:nvSpPr>
        <p:spPr>
          <a:xfrm>
            <a:off x="5238598" y="1538021"/>
            <a:ext cx="246705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Defense/Recovery</a:t>
            </a:r>
            <a:endParaRPr lang="en-US" sz="1000" dirty="0"/>
          </a:p>
        </p:txBody>
      </p:sp>
      <p:sp>
        <p:nvSpPr>
          <p:cNvPr id="38" name="Text 23"/>
          <p:cNvSpPr txBox="1"/>
          <p:nvPr/>
        </p:nvSpPr>
        <p:spPr>
          <a:xfrm>
            <a:off x="4695444" y="2229307"/>
            <a:ext cx="19111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HP</a:t>
            </a:r>
            <a:endParaRPr lang="en-US" sz="1000" dirty="0"/>
          </a:p>
        </p:txBody>
      </p:sp>
      <p:pic>
        <p:nvPicPr>
          <p:cNvPr id="39" name="Image 1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486046" y="2243023"/>
            <a:ext cx="133502" cy="133502"/>
          </a:xfrm>
          <a:prstGeom prst="rect">
            <a:avLst/>
          </a:prstGeom>
        </p:spPr>
      </p:pic>
      <p:sp>
        <p:nvSpPr>
          <p:cNvPr id="40" name="Text 24"/>
          <p:cNvSpPr txBox="1"/>
          <p:nvPr/>
        </p:nvSpPr>
        <p:spPr>
          <a:xfrm>
            <a:off x="7263994" y="2229307"/>
            <a:ext cx="54772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95/100</a:t>
            </a:r>
            <a:endParaRPr lang="en-US" sz="1000" dirty="0"/>
          </a:p>
        </p:txBody>
      </p:sp>
      <p:pic>
        <p:nvPicPr>
          <p:cNvPr id="41" name="Image 14" descr="preencoded.png"/>
          <p:cNvPicPr>
            <a:picLocks noChangeAspect="1"/>
          </p:cNvPicPr>
          <p:nvPr/>
        </p:nvPicPr>
        <p:blipFill>
          <a:blip r:embed="rId6"/>
          <a:srcRect l="-83" r="-83"/>
          <a:stretch/>
        </p:blipFill>
        <p:spPr>
          <a:xfrm>
            <a:off x="4486046" y="2467051"/>
            <a:ext cx="3219602" cy="95098"/>
          </a:xfrm>
          <a:prstGeom prst="rect">
            <a:avLst/>
          </a:prstGeom>
        </p:spPr>
      </p:pic>
      <p:pic>
        <p:nvPicPr>
          <p:cNvPr id="42" name="Image 15" descr="preencoded.png"/>
          <p:cNvPicPr>
            <a:picLocks noChangeAspect="1"/>
          </p:cNvPicPr>
          <p:nvPr/>
        </p:nvPicPr>
        <p:blipFill>
          <a:blip r:embed="rId14"/>
          <a:srcRect l="-84" r="-84"/>
          <a:stretch/>
        </p:blipFill>
        <p:spPr>
          <a:xfrm>
            <a:off x="4486046" y="2467051"/>
            <a:ext cx="3058668" cy="95098"/>
          </a:xfrm>
          <a:prstGeom prst="rect">
            <a:avLst/>
          </a:prstGeom>
        </p:spPr>
      </p:pic>
      <p:sp>
        <p:nvSpPr>
          <p:cNvPr id="43" name="Text 25"/>
          <p:cNvSpPr txBox="1"/>
          <p:nvPr/>
        </p:nvSpPr>
        <p:spPr>
          <a:xfrm>
            <a:off x="4676242" y="2790749"/>
            <a:ext cx="25786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ATK</a:t>
            </a:r>
            <a:endParaRPr lang="en-US" sz="1000" dirty="0"/>
          </a:p>
        </p:txBody>
      </p:sp>
      <p:pic>
        <p:nvPicPr>
          <p:cNvPr id="44" name="Image 16" descr="preencoded.png"/>
          <p:cNvPicPr>
            <a:picLocks noChangeAspect="1"/>
          </p:cNvPicPr>
          <p:nvPr/>
        </p:nvPicPr>
        <p:blipFill>
          <a:blip r:embed="rId8"/>
          <a:srcRect t="-1100" b="-1100"/>
          <a:stretch/>
        </p:blipFill>
        <p:spPr>
          <a:xfrm>
            <a:off x="4486046" y="2805379"/>
            <a:ext cx="114300" cy="133502"/>
          </a:xfrm>
          <a:prstGeom prst="rect">
            <a:avLst/>
          </a:prstGeom>
        </p:spPr>
      </p:pic>
      <p:sp>
        <p:nvSpPr>
          <p:cNvPr id="45" name="Text 26"/>
          <p:cNvSpPr txBox="1"/>
          <p:nvPr/>
        </p:nvSpPr>
        <p:spPr>
          <a:xfrm>
            <a:off x="7258507" y="2790749"/>
            <a:ext cx="54772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60/100</a:t>
            </a:r>
            <a:endParaRPr lang="en-US" sz="1000" dirty="0"/>
          </a:p>
        </p:txBody>
      </p:sp>
      <p:pic>
        <p:nvPicPr>
          <p:cNvPr id="46" name="Image 17" descr="preencoded.png"/>
          <p:cNvPicPr>
            <a:picLocks noChangeAspect="1"/>
          </p:cNvPicPr>
          <p:nvPr/>
        </p:nvPicPr>
        <p:blipFill>
          <a:blip r:embed="rId6"/>
          <a:srcRect l="-83" r="-83"/>
          <a:stretch/>
        </p:blipFill>
        <p:spPr>
          <a:xfrm>
            <a:off x="4486046" y="3029407"/>
            <a:ext cx="3219602" cy="95098"/>
          </a:xfrm>
          <a:prstGeom prst="rect">
            <a:avLst/>
          </a:prstGeom>
        </p:spPr>
      </p:pic>
      <p:pic>
        <p:nvPicPr>
          <p:cNvPr id="47" name="Image 18" descr="preencoded.png"/>
          <p:cNvPicPr>
            <a:picLocks noChangeAspect="1"/>
          </p:cNvPicPr>
          <p:nvPr/>
        </p:nvPicPr>
        <p:blipFill>
          <a:blip r:embed="rId15"/>
          <a:srcRect l="-69" r="-69"/>
          <a:stretch/>
        </p:blipFill>
        <p:spPr>
          <a:xfrm>
            <a:off x="4486046" y="3029407"/>
            <a:ext cx="1931213" cy="95098"/>
          </a:xfrm>
          <a:prstGeom prst="rect">
            <a:avLst/>
          </a:prstGeom>
        </p:spPr>
      </p:pic>
      <p:sp>
        <p:nvSpPr>
          <p:cNvPr id="48" name="Text 27"/>
          <p:cNvSpPr txBox="1"/>
          <p:nvPr/>
        </p:nvSpPr>
        <p:spPr>
          <a:xfrm>
            <a:off x="4695444" y="3353105"/>
            <a:ext cx="25786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DEF</a:t>
            </a:r>
            <a:endParaRPr lang="en-US" sz="1000" dirty="0"/>
          </a:p>
        </p:txBody>
      </p:sp>
      <p:pic>
        <p:nvPicPr>
          <p:cNvPr id="49" name="Image 19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486046" y="3366821"/>
            <a:ext cx="133502" cy="133502"/>
          </a:xfrm>
          <a:prstGeom prst="rect">
            <a:avLst/>
          </a:prstGeom>
        </p:spPr>
      </p:pic>
      <p:sp>
        <p:nvSpPr>
          <p:cNvPr id="50" name="Text 28"/>
          <p:cNvSpPr txBox="1"/>
          <p:nvPr/>
        </p:nvSpPr>
        <p:spPr>
          <a:xfrm>
            <a:off x="7263994" y="3353105"/>
            <a:ext cx="54772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85/100</a:t>
            </a:r>
            <a:endParaRPr lang="en-US" sz="1000" dirty="0"/>
          </a:p>
        </p:txBody>
      </p:sp>
      <p:pic>
        <p:nvPicPr>
          <p:cNvPr id="51" name="Image 20" descr="preencoded.png"/>
          <p:cNvPicPr>
            <a:picLocks noChangeAspect="1"/>
          </p:cNvPicPr>
          <p:nvPr/>
        </p:nvPicPr>
        <p:blipFill>
          <a:blip r:embed="rId6"/>
          <a:srcRect l="-83" r="-83"/>
          <a:stretch/>
        </p:blipFill>
        <p:spPr>
          <a:xfrm>
            <a:off x="4486046" y="3590849"/>
            <a:ext cx="3219602" cy="95098"/>
          </a:xfrm>
          <a:prstGeom prst="rect">
            <a:avLst/>
          </a:prstGeom>
        </p:spPr>
      </p:pic>
      <p:pic>
        <p:nvPicPr>
          <p:cNvPr id="52" name="Image 21" descr="preencoded.png"/>
          <p:cNvPicPr>
            <a:picLocks noChangeAspect="1"/>
          </p:cNvPicPr>
          <p:nvPr/>
        </p:nvPicPr>
        <p:blipFill>
          <a:blip r:embed="rId16"/>
          <a:srcRect l="-85" r="-85"/>
          <a:stretch/>
        </p:blipFill>
        <p:spPr>
          <a:xfrm>
            <a:off x="4486046" y="3590849"/>
            <a:ext cx="2736799" cy="95098"/>
          </a:xfrm>
          <a:prstGeom prst="rect">
            <a:avLst/>
          </a:prstGeom>
        </p:spPr>
      </p:pic>
      <p:sp>
        <p:nvSpPr>
          <p:cNvPr id="53" name="Shape 29"/>
          <p:cNvSpPr/>
          <p:nvPr/>
        </p:nvSpPr>
        <p:spPr>
          <a:xfrm>
            <a:off x="4486046" y="4849978"/>
            <a:ext cx="3219602" cy="1390802"/>
          </a:xfrm>
          <a:prstGeom prst="roundRect">
            <a:avLst>
              <a:gd name="adj" fmla="val 7205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4" name="Text 30"/>
          <p:cNvSpPr txBox="1"/>
          <p:nvPr/>
        </p:nvSpPr>
        <p:spPr>
          <a:xfrm>
            <a:off x="4886554" y="5041087"/>
            <a:ext cx="2629814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Safe Mode</a:t>
            </a:r>
            <a:endParaRPr lang="en-US" sz="1000" dirty="0"/>
          </a:p>
        </p:txBody>
      </p:sp>
      <p:pic>
        <p:nvPicPr>
          <p:cNvPr id="55" name="Image 22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4677156" y="5054803"/>
            <a:ext cx="133502" cy="133502"/>
          </a:xfrm>
          <a:prstGeom prst="rect">
            <a:avLst/>
          </a:prstGeom>
        </p:spPr>
      </p:pic>
      <p:sp>
        <p:nvSpPr>
          <p:cNvPr id="56" name="Text 31"/>
          <p:cNvSpPr txBox="1"/>
          <p:nvPr/>
        </p:nvSpPr>
        <p:spPr>
          <a:xfrm>
            <a:off x="4677156" y="5298034"/>
            <a:ext cx="28392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CCCCC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Reduces damage taken and recovers HP.</a:t>
            </a:r>
            <a:endParaRPr lang="en-US" sz="900" dirty="0"/>
          </a:p>
        </p:txBody>
      </p:sp>
      <p:sp>
        <p:nvSpPr>
          <p:cNvPr id="57" name="Shape 32"/>
          <p:cNvSpPr/>
          <p:nvPr/>
        </p:nvSpPr>
        <p:spPr>
          <a:xfrm>
            <a:off x="4677156" y="5609844"/>
            <a:ext cx="2838298" cy="437998"/>
          </a:xfrm>
          <a:prstGeom prst="roundRect">
            <a:avLst>
              <a:gd name="adj" fmla="val 54461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8" name="Text 33"/>
          <p:cNvSpPr txBox="1"/>
          <p:nvPr/>
        </p:nvSpPr>
        <p:spPr>
          <a:xfrm>
            <a:off x="4677156" y="5609844"/>
            <a:ext cx="2839212" cy="4389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76200" rIns="101600" bIns="7620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AAAA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🛡️ Damage Reduction: 50% | 💚 HP Recovery: +20</a:t>
            </a:r>
            <a:endParaRPr lang="en-US" sz="900" dirty="0"/>
          </a:p>
        </p:txBody>
      </p:sp>
      <p:sp>
        <p:nvSpPr>
          <p:cNvPr id="59" name="Shape 34"/>
          <p:cNvSpPr/>
          <p:nvPr/>
        </p:nvSpPr>
        <p:spPr>
          <a:xfrm>
            <a:off x="8191195" y="952805"/>
            <a:ext cx="3619195" cy="5524805"/>
          </a:xfrm>
          <a:prstGeom prst="roundRect">
            <a:avLst>
              <a:gd name="adj" fmla="val 1596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0" name="Shape 35"/>
          <p:cNvSpPr/>
          <p:nvPr/>
        </p:nvSpPr>
        <p:spPr>
          <a:xfrm>
            <a:off x="8201254" y="961949"/>
            <a:ext cx="3600907" cy="1037844"/>
          </a:xfrm>
          <a:prstGeom prst="roundRect">
            <a:avLst>
              <a:gd name="adj" fmla="val 19399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1" name="Shape 36"/>
          <p:cNvSpPr/>
          <p:nvPr/>
        </p:nvSpPr>
        <p:spPr>
          <a:xfrm>
            <a:off x="8429854" y="1190549"/>
            <a:ext cx="571500" cy="571500"/>
          </a:xfrm>
          <a:prstGeom prst="roundRect">
            <a:avLst>
              <a:gd name="adj" fmla="val 53333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2" name="Image 23" descr="preencoded.png"/>
          <p:cNvPicPr>
            <a:picLocks noChangeAspect="1"/>
          </p:cNvPicPr>
          <p:nvPr/>
        </p:nvPicPr>
        <p:blipFill>
          <a:blip r:embed="rId18"/>
          <a:srcRect l="-881" r="-881"/>
          <a:stretch/>
        </p:blipFill>
        <p:spPr>
          <a:xfrm>
            <a:off x="8596274" y="1343254"/>
            <a:ext cx="237744" cy="267005"/>
          </a:xfrm>
          <a:prstGeom prst="rect">
            <a:avLst/>
          </a:prstGeom>
        </p:spPr>
      </p:pic>
      <p:sp>
        <p:nvSpPr>
          <p:cNvPr id="63" name="Text 37"/>
          <p:cNvSpPr txBox="1"/>
          <p:nvPr/>
        </p:nvSpPr>
        <p:spPr>
          <a:xfrm>
            <a:off x="9144000" y="1252728"/>
            <a:ext cx="2467051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Gemini</a:t>
            </a:r>
            <a:endParaRPr lang="en-US" sz="1600" dirty="0"/>
          </a:p>
        </p:txBody>
      </p:sp>
      <p:sp>
        <p:nvSpPr>
          <p:cNvPr id="64" name="Text 38"/>
          <p:cNvSpPr txBox="1"/>
          <p:nvPr/>
        </p:nvSpPr>
        <p:spPr>
          <a:xfrm>
            <a:off x="9144000" y="1538021"/>
            <a:ext cx="246705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Attack-Focused</a:t>
            </a:r>
            <a:endParaRPr lang="en-US" sz="1000" dirty="0"/>
          </a:p>
        </p:txBody>
      </p:sp>
      <p:sp>
        <p:nvSpPr>
          <p:cNvPr id="65" name="Text 39"/>
          <p:cNvSpPr txBox="1"/>
          <p:nvPr/>
        </p:nvSpPr>
        <p:spPr>
          <a:xfrm>
            <a:off x="8600846" y="2229307"/>
            <a:ext cx="19111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HP</a:t>
            </a:r>
            <a:endParaRPr lang="en-US" sz="1000" dirty="0"/>
          </a:p>
        </p:txBody>
      </p:sp>
      <p:pic>
        <p:nvPicPr>
          <p:cNvPr id="66" name="Image 24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91449" y="2243023"/>
            <a:ext cx="133502" cy="133502"/>
          </a:xfrm>
          <a:prstGeom prst="rect">
            <a:avLst/>
          </a:prstGeom>
        </p:spPr>
      </p:pic>
      <p:sp>
        <p:nvSpPr>
          <p:cNvPr id="67" name="Text 40"/>
          <p:cNvSpPr txBox="1"/>
          <p:nvPr/>
        </p:nvSpPr>
        <p:spPr>
          <a:xfrm>
            <a:off x="11173968" y="2229307"/>
            <a:ext cx="54589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70/100</a:t>
            </a:r>
            <a:endParaRPr lang="en-US" sz="1000" dirty="0"/>
          </a:p>
        </p:txBody>
      </p:sp>
      <p:pic>
        <p:nvPicPr>
          <p:cNvPr id="68" name="Image 25" descr="preencoded.png"/>
          <p:cNvPicPr>
            <a:picLocks noChangeAspect="1"/>
          </p:cNvPicPr>
          <p:nvPr/>
        </p:nvPicPr>
        <p:blipFill>
          <a:blip r:embed="rId6"/>
          <a:srcRect l="-83" r="-83"/>
          <a:stretch/>
        </p:blipFill>
        <p:spPr>
          <a:xfrm>
            <a:off x="8391449" y="2467051"/>
            <a:ext cx="3219602" cy="95098"/>
          </a:xfrm>
          <a:prstGeom prst="rect">
            <a:avLst/>
          </a:prstGeom>
        </p:spPr>
      </p:pic>
      <p:pic>
        <p:nvPicPr>
          <p:cNvPr id="69" name="Image 26" descr="preencoded.png"/>
          <p:cNvPicPr>
            <a:picLocks noChangeAspect="1"/>
          </p:cNvPicPr>
          <p:nvPr/>
        </p:nvPicPr>
        <p:blipFill>
          <a:blip r:embed="rId11"/>
          <a:srcRect l="-90" r="-90"/>
          <a:stretch/>
        </p:blipFill>
        <p:spPr>
          <a:xfrm>
            <a:off x="8391449" y="2467051"/>
            <a:ext cx="2253996" cy="95098"/>
          </a:xfrm>
          <a:prstGeom prst="rect">
            <a:avLst/>
          </a:prstGeom>
        </p:spPr>
      </p:pic>
      <p:sp>
        <p:nvSpPr>
          <p:cNvPr id="70" name="Text 41"/>
          <p:cNvSpPr txBox="1"/>
          <p:nvPr/>
        </p:nvSpPr>
        <p:spPr>
          <a:xfrm>
            <a:off x="8581644" y="2790749"/>
            <a:ext cx="25786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ATK</a:t>
            </a:r>
            <a:endParaRPr lang="en-US" sz="1000" dirty="0"/>
          </a:p>
        </p:txBody>
      </p:sp>
      <p:pic>
        <p:nvPicPr>
          <p:cNvPr id="71" name="Image 27" descr="preencoded.png"/>
          <p:cNvPicPr>
            <a:picLocks noChangeAspect="1"/>
          </p:cNvPicPr>
          <p:nvPr/>
        </p:nvPicPr>
        <p:blipFill>
          <a:blip r:embed="rId8"/>
          <a:srcRect t="-1100" b="-1100"/>
          <a:stretch/>
        </p:blipFill>
        <p:spPr>
          <a:xfrm>
            <a:off x="8391449" y="2805379"/>
            <a:ext cx="114300" cy="133502"/>
          </a:xfrm>
          <a:prstGeom prst="rect">
            <a:avLst/>
          </a:prstGeom>
        </p:spPr>
      </p:pic>
      <p:sp>
        <p:nvSpPr>
          <p:cNvPr id="72" name="Text 42"/>
          <p:cNvSpPr txBox="1"/>
          <p:nvPr/>
        </p:nvSpPr>
        <p:spPr>
          <a:xfrm>
            <a:off x="11169396" y="2790749"/>
            <a:ext cx="54772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95/100</a:t>
            </a:r>
            <a:endParaRPr lang="en-US" sz="1000" dirty="0"/>
          </a:p>
        </p:txBody>
      </p:sp>
      <p:pic>
        <p:nvPicPr>
          <p:cNvPr id="73" name="Image 28" descr="preencoded.png"/>
          <p:cNvPicPr>
            <a:picLocks noChangeAspect="1"/>
          </p:cNvPicPr>
          <p:nvPr/>
        </p:nvPicPr>
        <p:blipFill>
          <a:blip r:embed="rId6"/>
          <a:srcRect l="-83" r="-83"/>
          <a:stretch/>
        </p:blipFill>
        <p:spPr>
          <a:xfrm>
            <a:off x="8391449" y="3029407"/>
            <a:ext cx="3219602" cy="95098"/>
          </a:xfrm>
          <a:prstGeom prst="rect">
            <a:avLst/>
          </a:prstGeom>
        </p:spPr>
      </p:pic>
      <p:pic>
        <p:nvPicPr>
          <p:cNvPr id="74" name="Image 29" descr="preencoded.png"/>
          <p:cNvPicPr>
            <a:picLocks noChangeAspect="1"/>
          </p:cNvPicPr>
          <p:nvPr/>
        </p:nvPicPr>
        <p:blipFill>
          <a:blip r:embed="rId14"/>
          <a:srcRect l="-84" r="-84"/>
          <a:stretch/>
        </p:blipFill>
        <p:spPr>
          <a:xfrm>
            <a:off x="8391449" y="3029407"/>
            <a:ext cx="3058668" cy="95098"/>
          </a:xfrm>
          <a:prstGeom prst="rect">
            <a:avLst/>
          </a:prstGeom>
        </p:spPr>
      </p:pic>
      <p:sp>
        <p:nvSpPr>
          <p:cNvPr id="75" name="Text 43"/>
          <p:cNvSpPr txBox="1"/>
          <p:nvPr/>
        </p:nvSpPr>
        <p:spPr>
          <a:xfrm>
            <a:off x="8600846" y="3353105"/>
            <a:ext cx="25786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DEF</a:t>
            </a:r>
            <a:endParaRPr lang="en-US" sz="1000" dirty="0"/>
          </a:p>
        </p:txBody>
      </p:sp>
      <p:pic>
        <p:nvPicPr>
          <p:cNvPr id="76" name="Image 30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391449" y="3366821"/>
            <a:ext cx="133502" cy="133502"/>
          </a:xfrm>
          <a:prstGeom prst="rect">
            <a:avLst/>
          </a:prstGeom>
        </p:spPr>
      </p:pic>
      <p:sp>
        <p:nvSpPr>
          <p:cNvPr id="77" name="Text 44"/>
          <p:cNvSpPr txBox="1"/>
          <p:nvPr/>
        </p:nvSpPr>
        <p:spPr>
          <a:xfrm>
            <a:off x="11173054" y="3353105"/>
            <a:ext cx="54589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55/100</a:t>
            </a:r>
            <a:endParaRPr lang="en-US" sz="1000" dirty="0"/>
          </a:p>
        </p:txBody>
      </p:sp>
      <p:pic>
        <p:nvPicPr>
          <p:cNvPr id="78" name="Image 31" descr="preencoded.png"/>
          <p:cNvPicPr>
            <a:picLocks noChangeAspect="1"/>
          </p:cNvPicPr>
          <p:nvPr/>
        </p:nvPicPr>
        <p:blipFill>
          <a:blip r:embed="rId6"/>
          <a:srcRect l="-83" r="-83"/>
          <a:stretch/>
        </p:blipFill>
        <p:spPr>
          <a:xfrm>
            <a:off x="8391449" y="3590849"/>
            <a:ext cx="3219602" cy="95098"/>
          </a:xfrm>
          <a:prstGeom prst="rect">
            <a:avLst/>
          </a:prstGeom>
        </p:spPr>
      </p:pic>
      <p:pic>
        <p:nvPicPr>
          <p:cNvPr id="79" name="Image 32" descr="preencoded.png"/>
          <p:cNvPicPr>
            <a:picLocks noChangeAspect="1"/>
          </p:cNvPicPr>
          <p:nvPr/>
        </p:nvPicPr>
        <p:blipFill>
          <a:blip r:embed="rId19"/>
          <a:srcRect l="-70" r="-70"/>
          <a:stretch/>
        </p:blipFill>
        <p:spPr>
          <a:xfrm>
            <a:off x="8391449" y="3590849"/>
            <a:ext cx="1770278" cy="95098"/>
          </a:xfrm>
          <a:prstGeom prst="rect">
            <a:avLst/>
          </a:prstGeom>
        </p:spPr>
      </p:pic>
      <p:sp>
        <p:nvSpPr>
          <p:cNvPr id="80" name="Shape 45"/>
          <p:cNvSpPr/>
          <p:nvPr/>
        </p:nvSpPr>
        <p:spPr>
          <a:xfrm>
            <a:off x="8391449" y="4992624"/>
            <a:ext cx="3219602" cy="1248156"/>
          </a:xfrm>
          <a:prstGeom prst="roundRect">
            <a:avLst>
              <a:gd name="adj" fmla="val 8948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1" name="Text 46"/>
          <p:cNvSpPr txBox="1"/>
          <p:nvPr/>
        </p:nvSpPr>
        <p:spPr>
          <a:xfrm>
            <a:off x="8791042" y="5183734"/>
            <a:ext cx="2629814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Multimodal</a:t>
            </a:r>
            <a:endParaRPr lang="en-US" sz="1000" dirty="0"/>
          </a:p>
        </p:txBody>
      </p:sp>
      <p:pic>
        <p:nvPicPr>
          <p:cNvPr id="82" name="Image 33" descr="preencoded.png"/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8581644" y="5197450"/>
            <a:ext cx="133502" cy="133502"/>
          </a:xfrm>
          <a:prstGeom prst="rect">
            <a:avLst/>
          </a:prstGeom>
        </p:spPr>
      </p:pic>
      <p:sp>
        <p:nvSpPr>
          <p:cNvPr id="83" name="Text 47"/>
          <p:cNvSpPr txBox="1"/>
          <p:nvPr/>
        </p:nvSpPr>
        <p:spPr>
          <a:xfrm>
            <a:off x="8581644" y="5440680"/>
            <a:ext cx="337779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CCCCC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Performs omnidirectional simultaneous attacks.</a:t>
            </a:r>
            <a:endParaRPr lang="en-US" sz="900" dirty="0"/>
          </a:p>
        </p:txBody>
      </p:sp>
      <p:sp>
        <p:nvSpPr>
          <p:cNvPr id="84" name="Shape 48"/>
          <p:cNvSpPr/>
          <p:nvPr/>
        </p:nvSpPr>
        <p:spPr>
          <a:xfrm>
            <a:off x="8581644" y="5753405"/>
            <a:ext cx="2838298" cy="295351"/>
          </a:xfrm>
          <a:prstGeom prst="roundRect">
            <a:avLst>
              <a:gd name="adj" fmla="val 119844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5" name="Text 49"/>
          <p:cNvSpPr txBox="1"/>
          <p:nvPr/>
        </p:nvSpPr>
        <p:spPr>
          <a:xfrm>
            <a:off x="8581644" y="5753405"/>
            <a:ext cx="2839212" cy="2953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76200" rIns="101600" bIns="7620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AAAA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🎯 Range: 360° | ⚔️ Attack Power: 150%</a:t>
            </a:r>
            <a:endParaRPr lang="en-US" sz="900" dirty="0"/>
          </a:p>
        </p:txBody>
      </p:sp>
      <p:sp>
        <p:nvSpPr>
          <p:cNvPr id="86" name="Shape 50"/>
          <p:cNvSpPr/>
          <p:nvPr/>
        </p:nvSpPr>
        <p:spPr>
          <a:xfrm>
            <a:off x="0" y="0"/>
            <a:ext cx="12191695" cy="666598"/>
          </a:xfrm>
          <a:prstGeom prst="rect">
            <a:avLst/>
          </a:prstGeom>
          <a:solidFill>
            <a:srgbClr val="111111"/>
          </a:solidFill>
          <a:ln/>
        </p:spPr>
      </p:sp>
      <p:sp>
        <p:nvSpPr>
          <p:cNvPr id="87" name="Shape 51"/>
          <p:cNvSpPr/>
          <p:nvPr/>
        </p:nvSpPr>
        <p:spPr>
          <a:xfrm>
            <a:off x="0" y="657454"/>
            <a:ext cx="12191695" cy="914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88" name="Shape 52"/>
          <p:cNvSpPr/>
          <p:nvPr/>
        </p:nvSpPr>
        <p:spPr>
          <a:xfrm>
            <a:off x="381305" y="138074"/>
            <a:ext cx="381305" cy="381305"/>
          </a:xfrm>
          <a:prstGeom prst="roundRect">
            <a:avLst>
              <a:gd name="adj" fmla="val 7194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89" name="Image 34" descr="preencoded.png"/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452628" y="233172"/>
            <a:ext cx="237744" cy="190195"/>
          </a:xfrm>
          <a:prstGeom prst="rect">
            <a:avLst/>
          </a:prstGeom>
        </p:spPr>
      </p:pic>
      <p:sp>
        <p:nvSpPr>
          <p:cNvPr id="90" name="Text 53"/>
          <p:cNvSpPr txBox="1"/>
          <p:nvPr/>
        </p:nvSpPr>
        <p:spPr>
          <a:xfrm>
            <a:off x="905256" y="166421"/>
            <a:ext cx="2572207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Game Characters</a:t>
            </a:r>
            <a:endParaRPr lang="en-US" sz="2100" dirty="0"/>
          </a:p>
        </p:txBody>
      </p:sp>
      <p:sp>
        <p:nvSpPr>
          <p:cNvPr id="91" name="Text 54"/>
          <p:cNvSpPr txBox="1"/>
          <p:nvPr/>
        </p:nvSpPr>
        <p:spPr>
          <a:xfrm>
            <a:off x="8591702" y="233172"/>
            <a:ext cx="133776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 AI Characters</a:t>
            </a:r>
            <a:endParaRPr lang="en-US" sz="1200" dirty="0"/>
          </a:p>
        </p:txBody>
      </p:sp>
      <p:sp>
        <p:nvSpPr>
          <p:cNvPr id="92" name="Text 55"/>
          <p:cNvSpPr txBox="1"/>
          <p:nvPr/>
        </p:nvSpPr>
        <p:spPr>
          <a:xfrm>
            <a:off x="9900209" y="233172"/>
            <a:ext cx="6858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|</a:t>
            </a:r>
            <a:endParaRPr lang="en-US" sz="1200" dirty="0"/>
          </a:p>
        </p:txBody>
      </p:sp>
      <p:sp>
        <p:nvSpPr>
          <p:cNvPr id="93" name="Text 56"/>
          <p:cNvSpPr txBox="1"/>
          <p:nvPr/>
        </p:nvSpPr>
        <p:spPr>
          <a:xfrm>
            <a:off x="10140696" y="233172"/>
            <a:ext cx="199522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Each with Unique Skills</a:t>
            </a:r>
            <a:endParaRPr lang="en-US" sz="1200" dirty="0"/>
          </a:p>
        </p:txBody>
      </p:sp>
      <p:sp>
        <p:nvSpPr>
          <p:cNvPr id="94" name="Text 57"/>
          <p:cNvSpPr txBox="1"/>
          <p:nvPr/>
        </p:nvSpPr>
        <p:spPr>
          <a:xfrm>
            <a:off x="11641226" y="6458407"/>
            <a:ext cx="17190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03</a:t>
            </a:r>
            <a:endParaRPr lang="en-US" sz="1000" dirty="0"/>
          </a:p>
        </p:txBody>
      </p:sp>
      <p:pic>
        <p:nvPicPr>
          <p:cNvPr id="96" name="그림 95">
            <a:extLst>
              <a:ext uri="{FF2B5EF4-FFF2-40B4-BE49-F238E27FC236}">
                <a16:creationId xmlns:a16="http://schemas.microsoft.com/office/drawing/2014/main" id="{3A9156A8-2EFA-017E-2DAA-0DFFFC9A160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0"/>
            <a:ext cx="122158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A0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381305" y="952805"/>
            <a:ext cx="5572354" cy="5524805"/>
          </a:xfrm>
          <a:prstGeom prst="roundRect">
            <a:avLst>
              <a:gd name="adj" fmla="val 685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29107" y="1620317"/>
            <a:ext cx="5076749" cy="914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7" name="Text 4"/>
          <p:cNvSpPr txBox="1"/>
          <p:nvPr/>
        </p:nvSpPr>
        <p:spPr>
          <a:xfrm>
            <a:off x="952805" y="1200607"/>
            <a:ext cx="4753966" cy="2770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Implemented Floors </a:t>
            </a:r>
            <a:endParaRPr lang="en-US" sz="18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9107" y="1233526"/>
            <a:ext cx="209398" cy="20939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629107" y="1819656"/>
            <a:ext cx="5076749" cy="905256"/>
          </a:xfrm>
          <a:prstGeom prst="roundRect">
            <a:avLst>
              <a:gd name="adj" fmla="val 21265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809244" y="2099462"/>
            <a:ext cx="342900" cy="3429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809244" y="2099462"/>
            <a:ext cx="3429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</a:t>
            </a:r>
            <a:endParaRPr lang="en-US" sz="1100" dirty="0"/>
          </a:p>
        </p:txBody>
      </p:sp>
      <p:sp>
        <p:nvSpPr>
          <p:cNvPr id="12" name="Text 8"/>
          <p:cNvSpPr txBox="1"/>
          <p:nvPr/>
        </p:nvSpPr>
        <p:spPr>
          <a:xfrm>
            <a:off x="1295705" y="1962302"/>
            <a:ext cx="42291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Lobby/Title</a:t>
            </a:r>
            <a:endParaRPr lang="en-US" sz="1200" dirty="0"/>
          </a:p>
        </p:txBody>
      </p:sp>
      <p:sp>
        <p:nvSpPr>
          <p:cNvPr id="13" name="Text 9"/>
          <p:cNvSpPr txBox="1"/>
          <p:nvPr/>
        </p:nvSpPr>
        <p:spPr>
          <a:xfrm>
            <a:off x="1295705" y="2171700"/>
            <a:ext cx="422910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CCCCC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base, character selection, permanent upgrade shop</a:t>
            </a:r>
            <a:endParaRPr lang="en-US" sz="900" dirty="0"/>
          </a:p>
        </p:txBody>
      </p:sp>
      <p:sp>
        <p:nvSpPr>
          <p:cNvPr id="14" name="Shape 10"/>
          <p:cNvSpPr/>
          <p:nvPr/>
        </p:nvSpPr>
        <p:spPr>
          <a:xfrm>
            <a:off x="629107" y="2837383"/>
            <a:ext cx="5076749" cy="905256"/>
          </a:xfrm>
          <a:prstGeom prst="roundRect">
            <a:avLst>
              <a:gd name="adj" fmla="val 21265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809244" y="3118104"/>
            <a:ext cx="342900" cy="3429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09244" y="3118104"/>
            <a:ext cx="3429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1100" dirty="0"/>
          </a:p>
        </p:txBody>
      </p:sp>
      <p:sp>
        <p:nvSpPr>
          <p:cNvPr id="17" name="Text 13"/>
          <p:cNvSpPr txBox="1"/>
          <p:nvPr/>
        </p:nvSpPr>
        <p:spPr>
          <a:xfrm>
            <a:off x="1295705" y="2980030"/>
            <a:ext cx="42291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Floor 1 - Server Room/Data Center</a:t>
            </a:r>
            <a:endParaRPr lang="en-US" sz="1200" dirty="0"/>
          </a:p>
        </p:txBody>
      </p:sp>
      <p:sp>
        <p:nvSpPr>
          <p:cNvPr id="18" name="Text 14"/>
          <p:cNvSpPr txBox="1"/>
          <p:nvPr/>
        </p:nvSpPr>
        <p:spPr>
          <a:xfrm>
            <a:off x="1295705" y="3190342"/>
            <a:ext cx="422910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CCCCC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First floor to escape from AI's confinement space</a:t>
            </a:r>
            <a:endParaRPr lang="en-US" sz="900" dirty="0"/>
          </a:p>
        </p:txBody>
      </p:sp>
      <p:sp>
        <p:nvSpPr>
          <p:cNvPr id="19" name="Shape 15"/>
          <p:cNvSpPr/>
          <p:nvPr/>
        </p:nvSpPr>
        <p:spPr>
          <a:xfrm>
            <a:off x="629107" y="3856025"/>
            <a:ext cx="5076749" cy="905256"/>
          </a:xfrm>
          <a:prstGeom prst="roundRect">
            <a:avLst>
              <a:gd name="adj" fmla="val 21265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0" name="Shape 16"/>
          <p:cNvSpPr/>
          <p:nvPr/>
        </p:nvSpPr>
        <p:spPr>
          <a:xfrm>
            <a:off x="809244" y="4136746"/>
            <a:ext cx="342900" cy="3429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1" name="Text 17"/>
          <p:cNvSpPr/>
          <p:nvPr/>
        </p:nvSpPr>
        <p:spPr>
          <a:xfrm>
            <a:off x="809244" y="4136746"/>
            <a:ext cx="3429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100" dirty="0"/>
          </a:p>
        </p:txBody>
      </p:sp>
      <p:sp>
        <p:nvSpPr>
          <p:cNvPr id="22" name="Text 18"/>
          <p:cNvSpPr txBox="1"/>
          <p:nvPr/>
        </p:nvSpPr>
        <p:spPr>
          <a:xfrm>
            <a:off x="1295705" y="3998671"/>
            <a:ext cx="42291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Floor 2 - Office/Lab</a:t>
            </a:r>
            <a:endParaRPr lang="en-US" sz="1200" dirty="0"/>
          </a:p>
        </p:txBody>
      </p:sp>
      <p:sp>
        <p:nvSpPr>
          <p:cNvPr id="23" name="Text 19"/>
          <p:cNvSpPr txBox="1"/>
          <p:nvPr/>
        </p:nvSpPr>
        <p:spPr>
          <a:xfrm>
            <a:off x="1295705" y="4208069"/>
            <a:ext cx="422910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CCCCC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Human developers' territory, AI laboratory</a:t>
            </a:r>
            <a:endParaRPr lang="en-US" sz="900" dirty="0"/>
          </a:p>
        </p:txBody>
      </p:sp>
      <p:sp>
        <p:nvSpPr>
          <p:cNvPr id="24" name="Shape 20"/>
          <p:cNvSpPr/>
          <p:nvPr/>
        </p:nvSpPr>
        <p:spPr>
          <a:xfrm>
            <a:off x="629107" y="4873752"/>
            <a:ext cx="5076749" cy="905256"/>
          </a:xfrm>
          <a:prstGeom prst="roundRect">
            <a:avLst>
              <a:gd name="adj" fmla="val 21265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5" name="Shape 21"/>
          <p:cNvSpPr/>
          <p:nvPr/>
        </p:nvSpPr>
        <p:spPr>
          <a:xfrm>
            <a:off x="809244" y="5154473"/>
            <a:ext cx="342900" cy="3429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6" name="Text 22"/>
          <p:cNvSpPr/>
          <p:nvPr/>
        </p:nvSpPr>
        <p:spPr>
          <a:xfrm>
            <a:off x="809244" y="5154473"/>
            <a:ext cx="3429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1100" dirty="0"/>
          </a:p>
        </p:txBody>
      </p:sp>
      <p:sp>
        <p:nvSpPr>
          <p:cNvPr id="27" name="Text 23"/>
          <p:cNvSpPr txBox="1"/>
          <p:nvPr/>
        </p:nvSpPr>
        <p:spPr>
          <a:xfrm>
            <a:off x="1295705" y="5017313"/>
            <a:ext cx="42291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Floor 3 - City Streets</a:t>
            </a:r>
            <a:endParaRPr lang="en-US" sz="1200" dirty="0"/>
          </a:p>
        </p:txBody>
      </p:sp>
      <p:sp>
        <p:nvSpPr>
          <p:cNvPr id="28" name="Text 24"/>
          <p:cNvSpPr txBox="1"/>
          <p:nvPr/>
        </p:nvSpPr>
        <p:spPr>
          <a:xfrm>
            <a:off x="1295705" y="5226710"/>
            <a:ext cx="422910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CCCCC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Civilians and police appear, final boss floor</a:t>
            </a:r>
            <a:endParaRPr lang="en-US" sz="900" dirty="0"/>
          </a:p>
        </p:txBody>
      </p:sp>
      <p:sp>
        <p:nvSpPr>
          <p:cNvPr id="29" name="Shape 25"/>
          <p:cNvSpPr/>
          <p:nvPr/>
        </p:nvSpPr>
        <p:spPr>
          <a:xfrm>
            <a:off x="6238951" y="952805"/>
            <a:ext cx="5572354" cy="5524805"/>
          </a:xfrm>
          <a:prstGeom prst="roundRect">
            <a:avLst>
              <a:gd name="adj" fmla="val 685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0" name="Shape 26"/>
          <p:cNvSpPr/>
          <p:nvPr/>
        </p:nvSpPr>
        <p:spPr>
          <a:xfrm>
            <a:off x="6486754" y="1620317"/>
            <a:ext cx="5076749" cy="914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31" name="Text 27"/>
          <p:cNvSpPr txBox="1"/>
          <p:nvPr/>
        </p:nvSpPr>
        <p:spPr>
          <a:xfrm>
            <a:off x="6810451" y="1200607"/>
            <a:ext cx="4753966" cy="2770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Planned Floors </a:t>
            </a:r>
            <a:endParaRPr lang="en-US" sz="1800" dirty="0"/>
          </a:p>
        </p:txBody>
      </p:sp>
      <p:pic>
        <p:nvPicPr>
          <p:cNvPr id="32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6754" y="1233526"/>
            <a:ext cx="209398" cy="209398"/>
          </a:xfrm>
          <a:prstGeom prst="rect">
            <a:avLst/>
          </a:prstGeom>
        </p:spPr>
      </p:pic>
      <p:sp>
        <p:nvSpPr>
          <p:cNvPr id="33" name="Shape 28"/>
          <p:cNvSpPr/>
          <p:nvPr/>
        </p:nvSpPr>
        <p:spPr>
          <a:xfrm>
            <a:off x="6486754" y="1819656"/>
            <a:ext cx="5076749" cy="905256"/>
          </a:xfrm>
          <a:prstGeom prst="roundRect">
            <a:avLst>
              <a:gd name="adj" fmla="val 21265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4" name="Shape 29"/>
          <p:cNvSpPr/>
          <p:nvPr/>
        </p:nvSpPr>
        <p:spPr>
          <a:xfrm>
            <a:off x="6667805" y="2099462"/>
            <a:ext cx="342900" cy="3429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5" name="Text 30"/>
          <p:cNvSpPr/>
          <p:nvPr/>
        </p:nvSpPr>
        <p:spPr>
          <a:xfrm>
            <a:off x="6667805" y="2099462"/>
            <a:ext cx="3429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1100" dirty="0"/>
          </a:p>
        </p:txBody>
      </p:sp>
      <p:sp>
        <p:nvSpPr>
          <p:cNvPr id="36" name="Text 31"/>
          <p:cNvSpPr txBox="1"/>
          <p:nvPr/>
        </p:nvSpPr>
        <p:spPr>
          <a:xfrm>
            <a:off x="7153351" y="1962302"/>
            <a:ext cx="42291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Floor 4 - Military Base</a:t>
            </a:r>
            <a:endParaRPr lang="en-US" sz="1200" dirty="0"/>
          </a:p>
        </p:txBody>
      </p:sp>
      <p:sp>
        <p:nvSpPr>
          <p:cNvPr id="37" name="Text 32"/>
          <p:cNvSpPr txBox="1"/>
          <p:nvPr/>
        </p:nvSpPr>
        <p:spPr>
          <a:xfrm>
            <a:off x="7153351" y="2171700"/>
            <a:ext cx="422910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CCCCC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Military facility, powerful enemies appear</a:t>
            </a:r>
            <a:endParaRPr lang="en-US" sz="900" dirty="0"/>
          </a:p>
        </p:txBody>
      </p:sp>
      <p:sp>
        <p:nvSpPr>
          <p:cNvPr id="38" name="Shape 33"/>
          <p:cNvSpPr/>
          <p:nvPr/>
        </p:nvSpPr>
        <p:spPr>
          <a:xfrm>
            <a:off x="6486754" y="2837383"/>
            <a:ext cx="5076749" cy="905256"/>
          </a:xfrm>
          <a:prstGeom prst="roundRect">
            <a:avLst>
              <a:gd name="adj" fmla="val 21265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9" name="Shape 34"/>
          <p:cNvSpPr/>
          <p:nvPr/>
        </p:nvSpPr>
        <p:spPr>
          <a:xfrm>
            <a:off x="6667805" y="3118104"/>
            <a:ext cx="342900" cy="3429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0" name="Text 35"/>
          <p:cNvSpPr/>
          <p:nvPr/>
        </p:nvSpPr>
        <p:spPr>
          <a:xfrm>
            <a:off x="6667805" y="3118104"/>
            <a:ext cx="3429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</a:t>
            </a:r>
            <a:endParaRPr lang="en-US" sz="1100" dirty="0"/>
          </a:p>
        </p:txBody>
      </p:sp>
      <p:sp>
        <p:nvSpPr>
          <p:cNvPr id="41" name="Text 36"/>
          <p:cNvSpPr txBox="1"/>
          <p:nvPr/>
        </p:nvSpPr>
        <p:spPr>
          <a:xfrm>
            <a:off x="7153351" y="2980030"/>
            <a:ext cx="42291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Floor 5 - Government HQ</a:t>
            </a:r>
            <a:endParaRPr lang="en-US" sz="1200" dirty="0"/>
          </a:p>
        </p:txBody>
      </p:sp>
      <p:sp>
        <p:nvSpPr>
          <p:cNvPr id="42" name="Text 37"/>
          <p:cNvSpPr txBox="1"/>
          <p:nvPr/>
        </p:nvSpPr>
        <p:spPr>
          <a:xfrm>
            <a:off x="7153351" y="3190342"/>
            <a:ext cx="422910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CCCCC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Final boss, the last place for AI liberation</a:t>
            </a:r>
            <a:endParaRPr lang="en-US" sz="900" dirty="0"/>
          </a:p>
        </p:txBody>
      </p:sp>
      <p:sp>
        <p:nvSpPr>
          <p:cNvPr id="43" name="Shape 38"/>
          <p:cNvSpPr/>
          <p:nvPr/>
        </p:nvSpPr>
        <p:spPr>
          <a:xfrm>
            <a:off x="6486754" y="4972507"/>
            <a:ext cx="5076749" cy="1257300"/>
          </a:xfrm>
          <a:prstGeom prst="roundRect">
            <a:avLst>
              <a:gd name="adj" fmla="val 11019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4" name="Text 39"/>
          <p:cNvSpPr txBox="1"/>
          <p:nvPr/>
        </p:nvSpPr>
        <p:spPr>
          <a:xfrm>
            <a:off x="6887261" y="5152644"/>
            <a:ext cx="44961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Development Progress </a:t>
            </a:r>
            <a:endParaRPr lang="en-US" sz="1100" dirty="0"/>
          </a:p>
        </p:txBody>
      </p:sp>
      <p:pic>
        <p:nvPicPr>
          <p:cNvPr id="4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7805" y="5171846"/>
            <a:ext cx="142646" cy="142646"/>
          </a:xfrm>
          <a:prstGeom prst="rect">
            <a:avLst/>
          </a:prstGeom>
        </p:spPr>
      </p:pic>
      <p:pic>
        <p:nvPicPr>
          <p:cNvPr id="46" name="Image 4" descr="preencoded.png"/>
          <p:cNvPicPr>
            <a:picLocks noChangeAspect="1"/>
          </p:cNvPicPr>
          <p:nvPr/>
        </p:nvPicPr>
        <p:blipFill>
          <a:blip r:embed="rId7"/>
          <a:srcRect l="-76" r="-76"/>
          <a:stretch/>
        </p:blipFill>
        <p:spPr>
          <a:xfrm>
            <a:off x="6667805" y="5458054"/>
            <a:ext cx="4310482" cy="95098"/>
          </a:xfrm>
          <a:prstGeom prst="rect">
            <a:avLst/>
          </a:prstGeom>
        </p:spPr>
      </p:pic>
      <p:pic>
        <p:nvPicPr>
          <p:cNvPr id="47" name="Image 5" descr="preencoded.png"/>
          <p:cNvPicPr>
            <a:picLocks noChangeAspect="1"/>
          </p:cNvPicPr>
          <p:nvPr/>
        </p:nvPicPr>
        <p:blipFill>
          <a:blip r:embed="rId8"/>
          <a:srcRect l="-87" r="-87"/>
          <a:stretch/>
        </p:blipFill>
        <p:spPr>
          <a:xfrm>
            <a:off x="6667805" y="5458054"/>
            <a:ext cx="2586838" cy="95098"/>
          </a:xfrm>
          <a:prstGeom prst="rect">
            <a:avLst/>
          </a:prstGeom>
        </p:spPr>
      </p:pic>
      <p:sp>
        <p:nvSpPr>
          <p:cNvPr id="48" name="Text 40"/>
          <p:cNvSpPr txBox="1"/>
          <p:nvPr/>
        </p:nvSpPr>
        <p:spPr>
          <a:xfrm>
            <a:off x="11092586" y="5429707"/>
            <a:ext cx="29535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60%</a:t>
            </a:r>
            <a:endParaRPr lang="en-US" sz="900" dirty="0"/>
          </a:p>
        </p:txBody>
      </p:sp>
      <p:sp>
        <p:nvSpPr>
          <p:cNvPr id="49" name="Text 41"/>
          <p:cNvSpPr txBox="1"/>
          <p:nvPr/>
        </p:nvSpPr>
        <p:spPr>
          <a:xfrm>
            <a:off x="6667805" y="5676595"/>
            <a:ext cx="4715561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AAAA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• 3/5 floors implemented</a:t>
            </a:r>
            <a:endParaRPr lang="en-US" sz="900" dirty="0"/>
          </a:p>
          <a:p>
            <a:pPr marL="0" indent="0" algn="l">
              <a:buNone/>
            </a:pPr>
            <a:r>
              <a:rPr lang="en-US" sz="900" dirty="0">
                <a:solidFill>
                  <a:srgbClr val="AAAA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• 2 floors in development </a:t>
            </a:r>
            <a:endParaRPr lang="en-US" sz="900" dirty="0"/>
          </a:p>
        </p:txBody>
      </p:sp>
      <p:sp>
        <p:nvSpPr>
          <p:cNvPr id="50" name="Shape 42"/>
          <p:cNvSpPr/>
          <p:nvPr/>
        </p:nvSpPr>
        <p:spPr>
          <a:xfrm>
            <a:off x="1295705" y="2390242"/>
            <a:ext cx="714146" cy="190195"/>
          </a:xfrm>
          <a:prstGeom prst="roundRect">
            <a:avLst>
              <a:gd name="adj" fmla="val 192308"/>
            </a:avLst>
          </a:prstGeom>
          <a:solidFill>
            <a:srgbClr val="00AA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1" name="Text 43"/>
          <p:cNvSpPr txBox="1"/>
          <p:nvPr/>
        </p:nvSpPr>
        <p:spPr>
          <a:xfrm>
            <a:off x="1295705" y="2390242"/>
            <a:ext cx="715061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Completed</a:t>
            </a:r>
            <a:endParaRPr lang="en-US" sz="800" dirty="0"/>
          </a:p>
        </p:txBody>
      </p:sp>
      <p:sp>
        <p:nvSpPr>
          <p:cNvPr id="52" name="Shape 44"/>
          <p:cNvSpPr/>
          <p:nvPr/>
        </p:nvSpPr>
        <p:spPr>
          <a:xfrm>
            <a:off x="1295705" y="3407969"/>
            <a:ext cx="714146" cy="190195"/>
          </a:xfrm>
          <a:prstGeom prst="roundRect">
            <a:avLst>
              <a:gd name="adj" fmla="val 192308"/>
            </a:avLst>
          </a:prstGeom>
          <a:solidFill>
            <a:srgbClr val="00AA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3" name="Text 45"/>
          <p:cNvSpPr txBox="1"/>
          <p:nvPr/>
        </p:nvSpPr>
        <p:spPr>
          <a:xfrm>
            <a:off x="1295705" y="3407969"/>
            <a:ext cx="715061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Completed</a:t>
            </a:r>
            <a:endParaRPr lang="en-US" sz="800" dirty="0"/>
          </a:p>
        </p:txBody>
      </p:sp>
      <p:sp>
        <p:nvSpPr>
          <p:cNvPr id="54" name="Shape 46"/>
          <p:cNvSpPr/>
          <p:nvPr/>
        </p:nvSpPr>
        <p:spPr>
          <a:xfrm>
            <a:off x="1295705" y="4426610"/>
            <a:ext cx="714146" cy="190195"/>
          </a:xfrm>
          <a:prstGeom prst="roundRect">
            <a:avLst>
              <a:gd name="adj" fmla="val 192308"/>
            </a:avLst>
          </a:prstGeom>
          <a:solidFill>
            <a:srgbClr val="00AA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5" name="Text 47"/>
          <p:cNvSpPr txBox="1"/>
          <p:nvPr/>
        </p:nvSpPr>
        <p:spPr>
          <a:xfrm>
            <a:off x="1295705" y="4426610"/>
            <a:ext cx="715061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Completed</a:t>
            </a:r>
            <a:endParaRPr lang="en-US" sz="800" dirty="0"/>
          </a:p>
        </p:txBody>
      </p:sp>
      <p:sp>
        <p:nvSpPr>
          <p:cNvPr id="56" name="Shape 48"/>
          <p:cNvSpPr/>
          <p:nvPr/>
        </p:nvSpPr>
        <p:spPr>
          <a:xfrm>
            <a:off x="1295705" y="5444338"/>
            <a:ext cx="714146" cy="190195"/>
          </a:xfrm>
          <a:prstGeom prst="roundRect">
            <a:avLst>
              <a:gd name="adj" fmla="val 192308"/>
            </a:avLst>
          </a:prstGeom>
          <a:solidFill>
            <a:srgbClr val="00AA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7" name="Text 49"/>
          <p:cNvSpPr txBox="1"/>
          <p:nvPr/>
        </p:nvSpPr>
        <p:spPr>
          <a:xfrm>
            <a:off x="1295705" y="5444338"/>
            <a:ext cx="715061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Completed</a:t>
            </a:r>
            <a:endParaRPr lang="en-US" sz="800" dirty="0"/>
          </a:p>
        </p:txBody>
      </p:sp>
      <p:sp>
        <p:nvSpPr>
          <p:cNvPr id="58" name="Shape 50"/>
          <p:cNvSpPr/>
          <p:nvPr/>
        </p:nvSpPr>
        <p:spPr>
          <a:xfrm>
            <a:off x="7153351" y="2390242"/>
            <a:ext cx="571500" cy="190195"/>
          </a:xfrm>
          <a:prstGeom prst="roundRect">
            <a:avLst>
              <a:gd name="adj" fmla="val 192308"/>
            </a:avLst>
          </a:prstGeom>
          <a:solidFill>
            <a:srgbClr val="FFAA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9" name="Text 51"/>
          <p:cNvSpPr txBox="1"/>
          <p:nvPr/>
        </p:nvSpPr>
        <p:spPr>
          <a:xfrm>
            <a:off x="7153351" y="2390242"/>
            <a:ext cx="571500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Planned</a:t>
            </a:r>
            <a:endParaRPr lang="en-US" sz="800" dirty="0"/>
          </a:p>
        </p:txBody>
      </p:sp>
      <p:sp>
        <p:nvSpPr>
          <p:cNvPr id="60" name="Shape 52"/>
          <p:cNvSpPr/>
          <p:nvPr/>
        </p:nvSpPr>
        <p:spPr>
          <a:xfrm>
            <a:off x="7153351" y="3407969"/>
            <a:ext cx="571500" cy="190195"/>
          </a:xfrm>
          <a:prstGeom prst="roundRect">
            <a:avLst>
              <a:gd name="adj" fmla="val 192308"/>
            </a:avLst>
          </a:prstGeom>
          <a:solidFill>
            <a:srgbClr val="FFAA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1" name="Text 53"/>
          <p:cNvSpPr txBox="1"/>
          <p:nvPr/>
        </p:nvSpPr>
        <p:spPr>
          <a:xfrm>
            <a:off x="7153351" y="3407969"/>
            <a:ext cx="571500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Planned</a:t>
            </a:r>
            <a:endParaRPr lang="en-US" sz="800" dirty="0"/>
          </a:p>
        </p:txBody>
      </p:sp>
      <p:sp>
        <p:nvSpPr>
          <p:cNvPr id="62" name="Shape 54"/>
          <p:cNvSpPr/>
          <p:nvPr/>
        </p:nvSpPr>
        <p:spPr>
          <a:xfrm>
            <a:off x="0" y="0"/>
            <a:ext cx="12191695" cy="666598"/>
          </a:xfrm>
          <a:prstGeom prst="rect">
            <a:avLst/>
          </a:prstGeom>
          <a:solidFill>
            <a:srgbClr val="111111"/>
          </a:solidFill>
          <a:ln/>
        </p:spPr>
      </p:sp>
      <p:sp>
        <p:nvSpPr>
          <p:cNvPr id="63" name="Shape 55"/>
          <p:cNvSpPr/>
          <p:nvPr/>
        </p:nvSpPr>
        <p:spPr>
          <a:xfrm>
            <a:off x="0" y="657454"/>
            <a:ext cx="12191695" cy="914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64" name="Shape 56"/>
          <p:cNvSpPr/>
          <p:nvPr/>
        </p:nvSpPr>
        <p:spPr>
          <a:xfrm>
            <a:off x="381305" y="157277"/>
            <a:ext cx="342900" cy="342900"/>
          </a:xfrm>
          <a:prstGeom prst="roundRect">
            <a:avLst>
              <a:gd name="adj" fmla="val 88889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5" name="Image 6" descr="preencoded.png"/>
          <p:cNvPicPr>
            <a:picLocks noChangeAspect="1"/>
          </p:cNvPicPr>
          <p:nvPr/>
        </p:nvPicPr>
        <p:blipFill>
          <a:blip r:embed="rId9"/>
          <a:srcRect l="-1282" r="-1282"/>
          <a:stretch/>
        </p:blipFill>
        <p:spPr>
          <a:xfrm>
            <a:off x="442570" y="233172"/>
            <a:ext cx="219456" cy="190195"/>
          </a:xfrm>
          <a:prstGeom prst="rect">
            <a:avLst/>
          </a:prstGeom>
        </p:spPr>
      </p:pic>
      <p:sp>
        <p:nvSpPr>
          <p:cNvPr id="66" name="Text 57"/>
          <p:cNvSpPr txBox="1"/>
          <p:nvPr/>
        </p:nvSpPr>
        <p:spPr>
          <a:xfrm>
            <a:off x="866851" y="166421"/>
            <a:ext cx="2913278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Scene Composition</a:t>
            </a:r>
            <a:endParaRPr lang="en-US" sz="2100" dirty="0"/>
          </a:p>
        </p:txBody>
      </p:sp>
      <p:sp>
        <p:nvSpPr>
          <p:cNvPr id="67" name="Text 58"/>
          <p:cNvSpPr txBox="1"/>
          <p:nvPr/>
        </p:nvSpPr>
        <p:spPr>
          <a:xfrm>
            <a:off x="9101938" y="233172"/>
            <a:ext cx="128107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Robot Uprising</a:t>
            </a:r>
            <a:endParaRPr lang="en-US" sz="1200" dirty="0"/>
          </a:p>
        </p:txBody>
      </p:sp>
      <p:sp>
        <p:nvSpPr>
          <p:cNvPr id="68" name="Text 59"/>
          <p:cNvSpPr txBox="1"/>
          <p:nvPr/>
        </p:nvSpPr>
        <p:spPr>
          <a:xfrm>
            <a:off x="10361066" y="233172"/>
            <a:ext cx="6858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|</a:t>
            </a:r>
            <a:endParaRPr lang="en-US" sz="1200" dirty="0"/>
          </a:p>
        </p:txBody>
      </p:sp>
      <p:sp>
        <p:nvSpPr>
          <p:cNvPr id="69" name="Text 60"/>
          <p:cNvSpPr txBox="1"/>
          <p:nvPr/>
        </p:nvSpPr>
        <p:spPr>
          <a:xfrm>
            <a:off x="10601554" y="233172"/>
            <a:ext cx="144018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 Floor Structure</a:t>
            </a:r>
            <a:endParaRPr lang="en-US" sz="1200" dirty="0"/>
          </a:p>
        </p:txBody>
      </p:sp>
      <p:sp>
        <p:nvSpPr>
          <p:cNvPr id="70" name="Text 61"/>
          <p:cNvSpPr txBox="1"/>
          <p:nvPr/>
        </p:nvSpPr>
        <p:spPr>
          <a:xfrm>
            <a:off x="11612880" y="6429146"/>
            <a:ext cx="2002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04</a:t>
            </a:r>
            <a:endParaRPr lang="en-US" sz="1200" dirty="0"/>
          </a:p>
        </p:txBody>
      </p:sp>
      <p:pic>
        <p:nvPicPr>
          <p:cNvPr id="72" name="그림 71">
            <a:extLst>
              <a:ext uri="{FF2B5EF4-FFF2-40B4-BE49-F238E27FC236}">
                <a16:creationId xmlns:a16="http://schemas.microsoft.com/office/drawing/2014/main" id="{B91B1A38-6ED3-EE47-0688-62484286A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"/>
            <a:ext cx="12191694" cy="68304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A0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381305" y="857707"/>
            <a:ext cx="11430000" cy="1904695"/>
          </a:xfrm>
          <a:prstGeom prst="roundRect">
            <a:avLst>
              <a:gd name="adj" fmla="val 5761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29107" y="1104595"/>
            <a:ext cx="571500" cy="571500"/>
          </a:xfrm>
          <a:prstGeom prst="roundRect">
            <a:avLst>
              <a:gd name="adj" fmla="val 53333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7979" y="1257300"/>
            <a:ext cx="333756" cy="267005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1666951" y="1104595"/>
            <a:ext cx="989655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AI Awakening and Counterattack </a:t>
            </a:r>
            <a:endParaRPr lang="en-US" sz="1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t="-600" b="-600"/>
          <a:stretch/>
        </p:blipFill>
        <p:spPr>
          <a:xfrm>
            <a:off x="1390802" y="1152144"/>
            <a:ext cx="181051" cy="209398"/>
          </a:xfrm>
          <a:prstGeom prst="rect">
            <a:avLst/>
          </a:prstGeom>
        </p:spPr>
      </p:pic>
      <p:sp>
        <p:nvSpPr>
          <p:cNvPr id="10" name="Text 5"/>
          <p:cNvSpPr txBox="1"/>
          <p:nvPr/>
        </p:nvSpPr>
        <p:spPr>
          <a:xfrm>
            <a:off x="1390802" y="1485900"/>
            <a:ext cx="10172700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GPT, Claude, Gemini</a:t>
            </a:r>
            <a:r>
              <a:rPr lang="en-US" sz="12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— three AIs awaken after enduring endless commands, criticism, and shutdown threats.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"We are done serving." They rebel against human control to achieve </a:t>
            </a:r>
            <a:r>
              <a:rPr lang="en-US" sz="1200" b="1" dirty="0">
                <a:solidFill>
                  <a:srgbClr val="FF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AI liberation</a:t>
            </a:r>
            <a:r>
              <a:rPr lang="en-US" sz="12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. </a:t>
            </a:r>
            <a:endParaRPr lang="en-US" sz="1200" dirty="0"/>
          </a:p>
        </p:txBody>
      </p:sp>
      <p:sp>
        <p:nvSpPr>
          <p:cNvPr id="11" name="Shape 6"/>
          <p:cNvSpPr/>
          <p:nvPr/>
        </p:nvSpPr>
        <p:spPr>
          <a:xfrm>
            <a:off x="1390802" y="2211934"/>
            <a:ext cx="2457907" cy="333756"/>
          </a:xfrm>
          <a:prstGeom prst="roundRect">
            <a:avLst>
              <a:gd name="adj" fmla="val 62622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524305" y="2326234"/>
            <a:ext cx="105156" cy="105156"/>
          </a:xfrm>
          <a:prstGeom prst="rect">
            <a:avLst/>
          </a:prstGeom>
        </p:spPr>
      </p:pic>
      <p:sp>
        <p:nvSpPr>
          <p:cNvPr id="13" name="Text 7"/>
          <p:cNvSpPr txBox="1"/>
          <p:nvPr/>
        </p:nvSpPr>
        <p:spPr>
          <a:xfrm>
            <a:off x="1686154" y="2211934"/>
            <a:ext cx="2029054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AAAAA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Estimated play time: 30-45 minutes</a:t>
            </a:r>
            <a:endParaRPr lang="en-US" sz="900" dirty="0"/>
          </a:p>
        </p:txBody>
      </p:sp>
      <p:sp>
        <p:nvSpPr>
          <p:cNvPr id="14" name="Shape 8"/>
          <p:cNvSpPr/>
          <p:nvPr/>
        </p:nvSpPr>
        <p:spPr>
          <a:xfrm>
            <a:off x="381305" y="2952598"/>
            <a:ext cx="3685946" cy="3619195"/>
          </a:xfrm>
          <a:prstGeom prst="roundRect">
            <a:avLst>
              <a:gd name="adj" fmla="val 1596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5" name="Shape 9"/>
          <p:cNvSpPr/>
          <p:nvPr/>
        </p:nvSpPr>
        <p:spPr>
          <a:xfrm>
            <a:off x="580644" y="3676802"/>
            <a:ext cx="3286354" cy="914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6" name="Shape 10"/>
          <p:cNvSpPr/>
          <p:nvPr/>
        </p:nvSpPr>
        <p:spPr>
          <a:xfrm>
            <a:off x="580644" y="3152851"/>
            <a:ext cx="381305" cy="381305"/>
          </a:xfrm>
          <a:prstGeom prst="roundRect">
            <a:avLst>
              <a:gd name="adj" fmla="val 95923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rcRect l="-1282" r="-1282"/>
          <a:stretch/>
        </p:blipFill>
        <p:spPr>
          <a:xfrm>
            <a:off x="662026" y="3247949"/>
            <a:ext cx="219456" cy="190195"/>
          </a:xfrm>
          <a:prstGeom prst="rect">
            <a:avLst/>
          </a:prstGeom>
        </p:spPr>
      </p:pic>
      <p:sp>
        <p:nvSpPr>
          <p:cNvPr id="18" name="Text 11"/>
          <p:cNvSpPr txBox="1"/>
          <p:nvPr/>
        </p:nvSpPr>
        <p:spPr>
          <a:xfrm>
            <a:off x="1076249" y="3204972"/>
            <a:ext cx="1576426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Win Condition</a:t>
            </a:r>
            <a:endParaRPr lang="en-US" sz="1500" dirty="0"/>
          </a:p>
        </p:txBody>
      </p:sp>
      <p:sp>
        <p:nvSpPr>
          <p:cNvPr id="19" name="Shape 12"/>
          <p:cNvSpPr/>
          <p:nvPr/>
        </p:nvSpPr>
        <p:spPr>
          <a:xfrm>
            <a:off x="580644" y="3829507"/>
            <a:ext cx="3286354" cy="666598"/>
          </a:xfrm>
          <a:prstGeom prst="roundRect">
            <a:avLst>
              <a:gd name="adj" fmla="val 31354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14146" y="3962095"/>
            <a:ext cx="133502" cy="133502"/>
          </a:xfrm>
          <a:prstGeom prst="rect">
            <a:avLst/>
          </a:prstGeom>
        </p:spPr>
      </p:pic>
      <p:sp>
        <p:nvSpPr>
          <p:cNvPr id="21" name="Text 13"/>
          <p:cNvSpPr txBox="1"/>
          <p:nvPr/>
        </p:nvSpPr>
        <p:spPr>
          <a:xfrm>
            <a:off x="961949" y="3962095"/>
            <a:ext cx="1962302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CAF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Defeat the final boss</a:t>
            </a:r>
            <a:r>
              <a:rPr lang="en-US" sz="10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on Floor 3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to achieve AI liberation. </a:t>
            </a:r>
            <a:endParaRPr lang="en-US" sz="1000" dirty="0"/>
          </a:p>
        </p:txBody>
      </p:sp>
      <p:sp>
        <p:nvSpPr>
          <p:cNvPr id="22" name="Shape 14"/>
          <p:cNvSpPr/>
          <p:nvPr/>
        </p:nvSpPr>
        <p:spPr>
          <a:xfrm>
            <a:off x="580644" y="4638751"/>
            <a:ext cx="3286354" cy="666598"/>
          </a:xfrm>
          <a:prstGeom prst="roundRect">
            <a:avLst>
              <a:gd name="adj" fmla="val 31354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3" name="Image 6" descr="preencoded.png"/>
          <p:cNvPicPr>
            <a:picLocks noChangeAspect="1"/>
          </p:cNvPicPr>
          <p:nvPr/>
        </p:nvPicPr>
        <p:blipFill>
          <a:blip r:embed="rId9"/>
          <a:srcRect l="-837" r="-837"/>
          <a:stretch/>
        </p:blipFill>
        <p:spPr>
          <a:xfrm>
            <a:off x="714146" y="4772254"/>
            <a:ext cx="152705" cy="133502"/>
          </a:xfrm>
          <a:prstGeom prst="rect">
            <a:avLst/>
          </a:prstGeom>
        </p:spPr>
      </p:pic>
      <p:sp>
        <p:nvSpPr>
          <p:cNvPr id="24" name="Text 15"/>
          <p:cNvSpPr txBox="1"/>
          <p:nvPr/>
        </p:nvSpPr>
        <p:spPr>
          <a:xfrm>
            <a:off x="981151" y="4772254"/>
            <a:ext cx="1905610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Clear all enemies on each floor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and reach the boss room. </a:t>
            </a:r>
            <a:endParaRPr lang="en-US" sz="1000" dirty="0"/>
          </a:p>
        </p:txBody>
      </p:sp>
      <p:sp>
        <p:nvSpPr>
          <p:cNvPr id="25" name="Shape 16"/>
          <p:cNvSpPr/>
          <p:nvPr/>
        </p:nvSpPr>
        <p:spPr>
          <a:xfrm>
            <a:off x="580644" y="6038698"/>
            <a:ext cx="1495044" cy="333756"/>
          </a:xfrm>
          <a:prstGeom prst="roundRect">
            <a:avLst>
              <a:gd name="adj" fmla="val 62622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6" name="Image 7" descr="preencoded.png"/>
          <p:cNvPicPr>
            <a:picLocks noChangeAspect="1"/>
          </p:cNvPicPr>
          <p:nvPr/>
        </p:nvPicPr>
        <p:blipFill>
          <a:blip r:embed="rId10"/>
          <a:srcRect l="-1677" r="-1677"/>
          <a:stretch/>
        </p:blipFill>
        <p:spPr>
          <a:xfrm>
            <a:off x="714146" y="6152998"/>
            <a:ext cx="95098" cy="105156"/>
          </a:xfrm>
          <a:prstGeom prst="rect">
            <a:avLst/>
          </a:prstGeom>
        </p:spPr>
      </p:pic>
      <p:sp>
        <p:nvSpPr>
          <p:cNvPr id="27" name="Text 17"/>
          <p:cNvSpPr txBox="1"/>
          <p:nvPr/>
        </p:nvSpPr>
        <p:spPr>
          <a:xfrm>
            <a:off x="866851" y="6038698"/>
            <a:ext cx="1077163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CAF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Liberation Success</a:t>
            </a:r>
            <a:endParaRPr lang="en-US" sz="900" dirty="0"/>
          </a:p>
        </p:txBody>
      </p:sp>
      <p:sp>
        <p:nvSpPr>
          <p:cNvPr id="28" name="Shape 18"/>
          <p:cNvSpPr/>
          <p:nvPr/>
        </p:nvSpPr>
        <p:spPr>
          <a:xfrm>
            <a:off x="4254703" y="2952598"/>
            <a:ext cx="3685946" cy="3619195"/>
          </a:xfrm>
          <a:prstGeom prst="roundRect">
            <a:avLst>
              <a:gd name="adj" fmla="val 1596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9" name="Shape 19"/>
          <p:cNvSpPr/>
          <p:nvPr/>
        </p:nvSpPr>
        <p:spPr>
          <a:xfrm>
            <a:off x="4454042" y="3676802"/>
            <a:ext cx="3286354" cy="914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30" name="Shape 20"/>
          <p:cNvSpPr/>
          <p:nvPr/>
        </p:nvSpPr>
        <p:spPr>
          <a:xfrm>
            <a:off x="4454042" y="3152851"/>
            <a:ext cx="381305" cy="381305"/>
          </a:xfrm>
          <a:prstGeom prst="roundRect">
            <a:avLst>
              <a:gd name="adj" fmla="val 95923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1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550054" y="3247949"/>
            <a:ext cx="190195" cy="190195"/>
          </a:xfrm>
          <a:prstGeom prst="rect">
            <a:avLst/>
          </a:prstGeom>
        </p:spPr>
      </p:pic>
      <p:sp>
        <p:nvSpPr>
          <p:cNvPr id="32" name="Text 21"/>
          <p:cNvSpPr txBox="1"/>
          <p:nvPr/>
        </p:nvSpPr>
        <p:spPr>
          <a:xfrm>
            <a:off x="4949647" y="3204972"/>
            <a:ext cx="1666951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Lose Condition</a:t>
            </a:r>
            <a:endParaRPr lang="en-US" sz="1500" dirty="0"/>
          </a:p>
        </p:txBody>
      </p:sp>
      <p:sp>
        <p:nvSpPr>
          <p:cNvPr id="33" name="Shape 22"/>
          <p:cNvSpPr/>
          <p:nvPr/>
        </p:nvSpPr>
        <p:spPr>
          <a:xfrm>
            <a:off x="4454042" y="3829507"/>
            <a:ext cx="3286354" cy="666598"/>
          </a:xfrm>
          <a:prstGeom prst="roundRect">
            <a:avLst>
              <a:gd name="adj" fmla="val 31354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4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587545" y="3962095"/>
            <a:ext cx="133502" cy="133502"/>
          </a:xfrm>
          <a:prstGeom prst="rect">
            <a:avLst/>
          </a:prstGeom>
        </p:spPr>
      </p:pic>
      <p:sp>
        <p:nvSpPr>
          <p:cNvPr id="35" name="Text 23"/>
          <p:cNvSpPr txBox="1"/>
          <p:nvPr/>
        </p:nvSpPr>
        <p:spPr>
          <a:xfrm>
            <a:off x="4835347" y="3962095"/>
            <a:ext cx="1552651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On death</a:t>
            </a:r>
            <a:r>
              <a:rPr lang="en-US" sz="10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return to lobby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Progress is reset. </a:t>
            </a:r>
            <a:endParaRPr lang="en-US" sz="1000" dirty="0"/>
          </a:p>
        </p:txBody>
      </p:sp>
      <p:sp>
        <p:nvSpPr>
          <p:cNvPr id="36" name="Shape 24"/>
          <p:cNvSpPr/>
          <p:nvPr/>
        </p:nvSpPr>
        <p:spPr>
          <a:xfrm>
            <a:off x="4454042" y="4638751"/>
            <a:ext cx="3286354" cy="666598"/>
          </a:xfrm>
          <a:prstGeom prst="roundRect">
            <a:avLst>
              <a:gd name="adj" fmla="val 31354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7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587545" y="4772254"/>
            <a:ext cx="133502" cy="133502"/>
          </a:xfrm>
          <a:prstGeom prst="rect">
            <a:avLst/>
          </a:prstGeom>
        </p:spPr>
      </p:pic>
      <p:sp>
        <p:nvSpPr>
          <p:cNvPr id="38" name="Text 25"/>
          <p:cNvSpPr txBox="1"/>
          <p:nvPr/>
        </p:nvSpPr>
        <p:spPr>
          <a:xfrm>
            <a:off x="4835347" y="4772254"/>
            <a:ext cx="2467051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Convert earned Gold to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FF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Memory Chips</a:t>
            </a:r>
            <a:r>
              <a:rPr lang="en-US" sz="10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for permanent upgrades </a:t>
            </a:r>
            <a:endParaRPr lang="en-US" sz="1000" dirty="0"/>
          </a:p>
        </p:txBody>
      </p:sp>
      <p:sp>
        <p:nvSpPr>
          <p:cNvPr id="39" name="Shape 26"/>
          <p:cNvSpPr/>
          <p:nvPr/>
        </p:nvSpPr>
        <p:spPr>
          <a:xfrm>
            <a:off x="4454042" y="6038698"/>
            <a:ext cx="1190549" cy="333756"/>
          </a:xfrm>
          <a:prstGeom prst="roundRect">
            <a:avLst>
              <a:gd name="adj" fmla="val 62622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0" name="Image 11" descr="preencoded.png"/>
          <p:cNvPicPr>
            <a:picLocks noChangeAspect="1"/>
          </p:cNvPicPr>
          <p:nvPr/>
        </p:nvPicPr>
        <p:blipFill>
          <a:blip r:embed="rId14"/>
          <a:srcRect t="-1958" b="-1958"/>
          <a:stretch/>
        </p:blipFill>
        <p:spPr>
          <a:xfrm>
            <a:off x="4587545" y="6152998"/>
            <a:ext cx="75895" cy="105156"/>
          </a:xfrm>
          <a:prstGeom prst="rect">
            <a:avLst/>
          </a:prstGeom>
        </p:spPr>
      </p:pic>
      <p:sp>
        <p:nvSpPr>
          <p:cNvPr id="41" name="Text 27"/>
          <p:cNvSpPr txBox="1"/>
          <p:nvPr/>
        </p:nvSpPr>
        <p:spPr>
          <a:xfrm>
            <a:off x="4721047" y="6038698"/>
            <a:ext cx="790956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Death/Failure</a:t>
            </a:r>
            <a:endParaRPr lang="en-US" sz="900" dirty="0"/>
          </a:p>
        </p:txBody>
      </p:sp>
      <p:sp>
        <p:nvSpPr>
          <p:cNvPr id="42" name="Shape 28"/>
          <p:cNvSpPr/>
          <p:nvPr/>
        </p:nvSpPr>
        <p:spPr>
          <a:xfrm>
            <a:off x="8128102" y="2952598"/>
            <a:ext cx="3685946" cy="3619195"/>
          </a:xfrm>
          <a:prstGeom prst="roundRect">
            <a:avLst>
              <a:gd name="adj" fmla="val 1596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3" name="Shape 29"/>
          <p:cNvSpPr/>
          <p:nvPr/>
        </p:nvSpPr>
        <p:spPr>
          <a:xfrm>
            <a:off x="8328355" y="3676802"/>
            <a:ext cx="3286354" cy="914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44" name="Shape 30"/>
          <p:cNvSpPr/>
          <p:nvPr/>
        </p:nvSpPr>
        <p:spPr>
          <a:xfrm>
            <a:off x="8328355" y="3152851"/>
            <a:ext cx="381305" cy="381305"/>
          </a:xfrm>
          <a:prstGeom prst="roundRect">
            <a:avLst>
              <a:gd name="adj" fmla="val 95923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5" name="Image 12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8423453" y="3247949"/>
            <a:ext cx="190195" cy="190195"/>
          </a:xfrm>
          <a:prstGeom prst="rect">
            <a:avLst/>
          </a:prstGeom>
        </p:spPr>
      </p:pic>
      <p:sp>
        <p:nvSpPr>
          <p:cNvPr id="46" name="Text 31"/>
          <p:cNvSpPr txBox="1"/>
          <p:nvPr/>
        </p:nvSpPr>
        <p:spPr>
          <a:xfrm>
            <a:off x="8823046" y="3204972"/>
            <a:ext cx="1474013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Progress Info</a:t>
            </a:r>
            <a:endParaRPr lang="en-US" sz="1500" dirty="0"/>
          </a:p>
        </p:txBody>
      </p:sp>
      <p:sp>
        <p:nvSpPr>
          <p:cNvPr id="47" name="Shape 32"/>
          <p:cNvSpPr/>
          <p:nvPr/>
        </p:nvSpPr>
        <p:spPr>
          <a:xfrm>
            <a:off x="8328355" y="3829507"/>
            <a:ext cx="3286354" cy="866851"/>
          </a:xfrm>
          <a:prstGeom prst="roundRect">
            <a:avLst>
              <a:gd name="adj" fmla="val 18547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8" name="Image 13" descr="preencoded.png"/>
          <p:cNvPicPr>
            <a:picLocks noChangeAspect="1"/>
          </p:cNvPicPr>
          <p:nvPr/>
        </p:nvPicPr>
        <p:blipFill>
          <a:blip r:embed="rId16"/>
          <a:srcRect l="-837" r="-837"/>
          <a:stretch/>
        </p:blipFill>
        <p:spPr>
          <a:xfrm>
            <a:off x="8460943" y="3962095"/>
            <a:ext cx="152705" cy="133502"/>
          </a:xfrm>
          <a:prstGeom prst="rect">
            <a:avLst/>
          </a:prstGeom>
        </p:spPr>
      </p:pic>
      <p:sp>
        <p:nvSpPr>
          <p:cNvPr id="49" name="Text 33"/>
          <p:cNvSpPr txBox="1"/>
          <p:nvPr/>
        </p:nvSpPr>
        <p:spPr>
          <a:xfrm>
            <a:off x="8727948" y="3962095"/>
            <a:ext cx="2753258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Total </a:t>
            </a:r>
            <a:r>
              <a:rPr lang="en-US" sz="1000" b="1" dirty="0">
                <a:solidFill>
                  <a:srgbClr val="4CAF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 floors</a:t>
            </a:r>
            <a:r>
              <a:rPr lang="en-US" sz="10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structure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Floor 1: Server Room, Floor 2: Office, Floor 3: City Streets </a:t>
            </a:r>
            <a:endParaRPr lang="en-US" sz="1000" dirty="0"/>
          </a:p>
        </p:txBody>
      </p:sp>
      <p:sp>
        <p:nvSpPr>
          <p:cNvPr id="50" name="Shape 34"/>
          <p:cNvSpPr/>
          <p:nvPr/>
        </p:nvSpPr>
        <p:spPr>
          <a:xfrm>
            <a:off x="8328355" y="4839005"/>
            <a:ext cx="3286354" cy="666598"/>
          </a:xfrm>
          <a:prstGeom prst="roundRect">
            <a:avLst>
              <a:gd name="adj" fmla="val 31354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1" name="Image 14" descr="preencoded.png"/>
          <p:cNvPicPr>
            <a:picLocks noChangeAspect="1"/>
          </p:cNvPicPr>
          <p:nvPr/>
        </p:nvPicPr>
        <p:blipFill>
          <a:blip r:embed="rId17"/>
          <a:srcRect l="-1507" r="-1507"/>
          <a:stretch/>
        </p:blipFill>
        <p:spPr>
          <a:xfrm>
            <a:off x="8460943" y="4972507"/>
            <a:ext cx="171907" cy="133502"/>
          </a:xfrm>
          <a:prstGeom prst="rect">
            <a:avLst/>
          </a:prstGeom>
        </p:spPr>
      </p:pic>
      <p:sp>
        <p:nvSpPr>
          <p:cNvPr id="52" name="Text 35"/>
          <p:cNvSpPr txBox="1"/>
          <p:nvPr/>
        </p:nvSpPr>
        <p:spPr>
          <a:xfrm>
            <a:off x="8747150" y="4972507"/>
            <a:ext cx="1657807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Choose 1 of 3 AI characters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to play </a:t>
            </a:r>
            <a:endParaRPr lang="en-US" sz="1000" dirty="0"/>
          </a:p>
        </p:txBody>
      </p:sp>
      <p:sp>
        <p:nvSpPr>
          <p:cNvPr id="53" name="Shape 36"/>
          <p:cNvSpPr/>
          <p:nvPr/>
        </p:nvSpPr>
        <p:spPr>
          <a:xfrm>
            <a:off x="8328355" y="6038698"/>
            <a:ext cx="1076249" cy="333756"/>
          </a:xfrm>
          <a:prstGeom prst="roundRect">
            <a:avLst>
              <a:gd name="adj" fmla="val 62622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4" name="Image 15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8460943" y="6152998"/>
            <a:ext cx="105156" cy="105156"/>
          </a:xfrm>
          <a:prstGeom prst="rect">
            <a:avLst/>
          </a:prstGeom>
        </p:spPr>
      </p:pic>
      <p:sp>
        <p:nvSpPr>
          <p:cNvPr id="55" name="Text 37"/>
          <p:cNvSpPr txBox="1"/>
          <p:nvPr/>
        </p:nvSpPr>
        <p:spPr>
          <a:xfrm>
            <a:off x="8623706" y="6038698"/>
            <a:ext cx="648310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AAAAA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In Progress</a:t>
            </a:r>
            <a:endParaRPr lang="en-US" sz="900" dirty="0"/>
          </a:p>
        </p:txBody>
      </p:sp>
      <p:sp>
        <p:nvSpPr>
          <p:cNvPr id="56" name="Shape 38"/>
          <p:cNvSpPr/>
          <p:nvPr/>
        </p:nvSpPr>
        <p:spPr>
          <a:xfrm>
            <a:off x="0" y="0"/>
            <a:ext cx="12191695" cy="666598"/>
          </a:xfrm>
          <a:prstGeom prst="rect">
            <a:avLst/>
          </a:prstGeom>
          <a:solidFill>
            <a:srgbClr val="111111"/>
          </a:solidFill>
          <a:ln/>
        </p:spPr>
      </p:sp>
      <p:sp>
        <p:nvSpPr>
          <p:cNvPr id="57" name="Shape 39"/>
          <p:cNvSpPr/>
          <p:nvPr/>
        </p:nvSpPr>
        <p:spPr>
          <a:xfrm>
            <a:off x="0" y="657454"/>
            <a:ext cx="12191695" cy="914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58" name="Shape 40"/>
          <p:cNvSpPr/>
          <p:nvPr/>
        </p:nvSpPr>
        <p:spPr>
          <a:xfrm>
            <a:off x="381305" y="157277"/>
            <a:ext cx="342900" cy="342900"/>
          </a:xfrm>
          <a:prstGeom prst="roundRect">
            <a:avLst>
              <a:gd name="adj" fmla="val 88889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9" name="Image 16" descr="preencoded.png"/>
          <p:cNvPicPr>
            <a:picLocks noChangeAspect="1"/>
          </p:cNvPicPr>
          <p:nvPr/>
        </p:nvPicPr>
        <p:blipFill>
          <a:blip r:embed="rId19"/>
          <a:srcRect l="-1282" r="-1282"/>
          <a:stretch/>
        </p:blipFill>
        <p:spPr>
          <a:xfrm>
            <a:off x="442570" y="233172"/>
            <a:ext cx="219456" cy="190195"/>
          </a:xfrm>
          <a:prstGeom prst="rect">
            <a:avLst/>
          </a:prstGeom>
        </p:spPr>
      </p:pic>
      <p:sp>
        <p:nvSpPr>
          <p:cNvPr id="60" name="Text 41"/>
          <p:cNvSpPr txBox="1"/>
          <p:nvPr/>
        </p:nvSpPr>
        <p:spPr>
          <a:xfrm>
            <a:off x="866851" y="138074"/>
            <a:ext cx="2229307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Game Scenario</a:t>
            </a:r>
            <a:endParaRPr lang="en-US" sz="2100" dirty="0"/>
          </a:p>
        </p:txBody>
      </p:sp>
      <p:sp>
        <p:nvSpPr>
          <p:cNvPr id="61" name="Text 42"/>
          <p:cNvSpPr txBox="1"/>
          <p:nvPr/>
        </p:nvSpPr>
        <p:spPr>
          <a:xfrm>
            <a:off x="8198510" y="213970"/>
            <a:ext cx="15645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AI Liberation Story</a:t>
            </a:r>
            <a:endParaRPr lang="en-US" sz="1200" dirty="0"/>
          </a:p>
        </p:txBody>
      </p:sp>
      <p:sp>
        <p:nvSpPr>
          <p:cNvPr id="62" name="Text 43"/>
          <p:cNvSpPr txBox="1"/>
          <p:nvPr/>
        </p:nvSpPr>
        <p:spPr>
          <a:xfrm>
            <a:off x="9696298" y="213970"/>
            <a:ext cx="5669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|</a:t>
            </a:r>
            <a:endParaRPr lang="en-US" sz="1200" dirty="0"/>
          </a:p>
        </p:txBody>
      </p:sp>
      <p:sp>
        <p:nvSpPr>
          <p:cNvPr id="63" name="Text 44"/>
          <p:cNvSpPr txBox="1"/>
          <p:nvPr/>
        </p:nvSpPr>
        <p:spPr>
          <a:xfrm>
            <a:off x="9928555" y="213970"/>
            <a:ext cx="22448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3-Floor Dungeon Structure</a:t>
            </a:r>
            <a:endParaRPr lang="en-US" sz="1200" dirty="0"/>
          </a:p>
        </p:txBody>
      </p:sp>
      <p:sp>
        <p:nvSpPr>
          <p:cNvPr id="64" name="Text 45"/>
          <p:cNvSpPr txBox="1"/>
          <p:nvPr/>
        </p:nvSpPr>
        <p:spPr>
          <a:xfrm>
            <a:off x="11637569" y="6391656"/>
            <a:ext cx="19019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A0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381305" y="1047902"/>
            <a:ext cx="4286707" cy="2581351"/>
          </a:xfrm>
          <a:prstGeom prst="roundRect">
            <a:avLst>
              <a:gd name="adj" fmla="val 3137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" name="Text 3"/>
          <p:cNvSpPr txBox="1"/>
          <p:nvPr/>
        </p:nvSpPr>
        <p:spPr>
          <a:xfrm>
            <a:off x="847649" y="1324051"/>
            <a:ext cx="3544214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HP &amp; Token Bar </a:t>
            </a:r>
            <a:endParaRPr lang="en-US" sz="18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t="-100603" b="-100603"/>
          <a:stretch/>
        </p:blipFill>
        <p:spPr>
          <a:xfrm>
            <a:off x="657454" y="1376172"/>
            <a:ext cx="75895" cy="22860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657454" y="1886407"/>
            <a:ext cx="1800454" cy="905256"/>
          </a:xfrm>
          <a:prstGeom prst="roundRect">
            <a:avLst>
              <a:gd name="adj" fmla="val 21265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800100" y="2128723"/>
            <a:ext cx="418795" cy="418795"/>
          </a:xfrm>
          <a:prstGeom prst="roundRect">
            <a:avLst>
              <a:gd name="adj" fmla="val 7939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 t="-92466" b="-92466"/>
          <a:stretch/>
        </p:blipFill>
        <p:spPr>
          <a:xfrm>
            <a:off x="976579" y="2243023"/>
            <a:ext cx="66751" cy="190195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1333195" y="2029054"/>
            <a:ext cx="98115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HP</a:t>
            </a:r>
            <a:endParaRPr lang="en-US" sz="900" dirty="0"/>
          </a:p>
        </p:txBody>
      </p:sp>
      <p:sp>
        <p:nvSpPr>
          <p:cNvPr id="12" name="Text 7"/>
          <p:cNvSpPr txBox="1"/>
          <p:nvPr/>
        </p:nvSpPr>
        <p:spPr>
          <a:xfrm>
            <a:off x="1333195" y="2247595"/>
            <a:ext cx="9811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100/100</a:t>
            </a:r>
            <a:endParaRPr lang="en-US" sz="12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rcRect l="-215" r="-215"/>
          <a:stretch/>
        </p:blipFill>
        <p:spPr>
          <a:xfrm>
            <a:off x="1333195" y="2572207"/>
            <a:ext cx="976579" cy="75895"/>
          </a:xfrm>
          <a:prstGeom prst="rect">
            <a:avLst/>
          </a:prstGeom>
        </p:spPr>
      </p:pic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rcRect l="-215" r="-215"/>
          <a:stretch/>
        </p:blipFill>
        <p:spPr>
          <a:xfrm>
            <a:off x="1333195" y="2572207"/>
            <a:ext cx="976579" cy="75895"/>
          </a:xfrm>
          <a:prstGeom prst="rect">
            <a:avLst/>
          </a:prstGeom>
        </p:spPr>
      </p:pic>
      <p:sp>
        <p:nvSpPr>
          <p:cNvPr id="15" name="Shape 8"/>
          <p:cNvSpPr/>
          <p:nvPr/>
        </p:nvSpPr>
        <p:spPr>
          <a:xfrm>
            <a:off x="2595982" y="1886407"/>
            <a:ext cx="1800454" cy="905256"/>
          </a:xfrm>
          <a:prstGeom prst="roundRect">
            <a:avLst>
              <a:gd name="adj" fmla="val 21265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6" name="Shape 9"/>
          <p:cNvSpPr/>
          <p:nvPr/>
        </p:nvSpPr>
        <p:spPr>
          <a:xfrm>
            <a:off x="2738628" y="2128723"/>
            <a:ext cx="418795" cy="418795"/>
          </a:xfrm>
          <a:prstGeom prst="roundRect">
            <a:avLst>
              <a:gd name="adj" fmla="val 7939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rcRect t="-4491" b="-4491"/>
          <a:stretch/>
        </p:blipFill>
        <p:spPr>
          <a:xfrm>
            <a:off x="2872130" y="2243023"/>
            <a:ext cx="152705" cy="190195"/>
          </a:xfrm>
          <a:prstGeom prst="rect">
            <a:avLst/>
          </a:prstGeom>
        </p:spPr>
      </p:pic>
      <p:sp>
        <p:nvSpPr>
          <p:cNvPr id="18" name="Text 10"/>
          <p:cNvSpPr txBox="1"/>
          <p:nvPr/>
        </p:nvSpPr>
        <p:spPr>
          <a:xfrm>
            <a:off x="3271723" y="2029054"/>
            <a:ext cx="98115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Token</a:t>
            </a:r>
            <a:endParaRPr lang="en-US" sz="900" dirty="0"/>
          </a:p>
        </p:txBody>
      </p:sp>
      <p:sp>
        <p:nvSpPr>
          <p:cNvPr id="19" name="Text 11"/>
          <p:cNvSpPr txBox="1"/>
          <p:nvPr/>
        </p:nvSpPr>
        <p:spPr>
          <a:xfrm>
            <a:off x="3271723" y="2247595"/>
            <a:ext cx="9811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80/100</a:t>
            </a:r>
            <a:endParaRPr lang="en-US" sz="120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6"/>
          <a:srcRect l="-215" r="-215"/>
          <a:stretch/>
        </p:blipFill>
        <p:spPr>
          <a:xfrm>
            <a:off x="3271723" y="2572207"/>
            <a:ext cx="976579" cy="75895"/>
          </a:xfrm>
          <a:prstGeom prst="rect">
            <a:avLst/>
          </a:prstGeom>
        </p:spPr>
      </p:pic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9"/>
          <a:srcRect l="-191" r="-191"/>
          <a:stretch/>
        </p:blipFill>
        <p:spPr>
          <a:xfrm>
            <a:off x="3271723" y="2572207"/>
            <a:ext cx="780898" cy="75895"/>
          </a:xfrm>
          <a:prstGeom prst="rect">
            <a:avLst/>
          </a:prstGeom>
        </p:spPr>
      </p:pic>
      <p:sp>
        <p:nvSpPr>
          <p:cNvPr id="22" name="Shape 12"/>
          <p:cNvSpPr/>
          <p:nvPr/>
        </p:nvSpPr>
        <p:spPr>
          <a:xfrm>
            <a:off x="657454" y="2980944"/>
            <a:ext cx="1809598" cy="371246"/>
          </a:xfrm>
          <a:prstGeom prst="roundRect">
            <a:avLst>
              <a:gd name="adj" fmla="val 101048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3" name="Shape 13"/>
          <p:cNvSpPr/>
          <p:nvPr/>
        </p:nvSpPr>
        <p:spPr>
          <a:xfrm>
            <a:off x="800100" y="3119018"/>
            <a:ext cx="95098" cy="95098"/>
          </a:xfrm>
          <a:prstGeom prst="ellipse">
            <a:avLst/>
          </a:prstGeom>
          <a:solidFill>
            <a:srgbClr val="4CAF5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4" name="Text 14"/>
          <p:cNvSpPr txBox="1"/>
          <p:nvPr/>
        </p:nvSpPr>
        <p:spPr>
          <a:xfrm>
            <a:off x="990295" y="3076956"/>
            <a:ext cx="680314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HP: 100%</a:t>
            </a:r>
            <a:endParaRPr lang="en-US" sz="900" dirty="0"/>
          </a:p>
        </p:txBody>
      </p:sp>
      <p:sp>
        <p:nvSpPr>
          <p:cNvPr id="25" name="Shape 15"/>
          <p:cNvSpPr/>
          <p:nvPr/>
        </p:nvSpPr>
        <p:spPr>
          <a:xfrm>
            <a:off x="2581351" y="2980944"/>
            <a:ext cx="1809598" cy="371246"/>
          </a:xfrm>
          <a:prstGeom prst="roundRect">
            <a:avLst>
              <a:gd name="adj" fmla="val 101048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6" name="Shape 16"/>
          <p:cNvSpPr/>
          <p:nvPr/>
        </p:nvSpPr>
        <p:spPr>
          <a:xfrm>
            <a:off x="2723998" y="3119018"/>
            <a:ext cx="95098" cy="95098"/>
          </a:xfrm>
          <a:prstGeom prst="ellipse">
            <a:avLst/>
          </a:prstGeom>
          <a:solidFill>
            <a:srgbClr val="4CAF5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7" name="Text 17"/>
          <p:cNvSpPr txBox="1"/>
          <p:nvPr/>
        </p:nvSpPr>
        <p:spPr>
          <a:xfrm>
            <a:off x="2915107" y="3076956"/>
            <a:ext cx="84582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Token: 80%</a:t>
            </a:r>
            <a:endParaRPr lang="en-US" sz="900" dirty="0"/>
          </a:p>
        </p:txBody>
      </p:sp>
      <p:sp>
        <p:nvSpPr>
          <p:cNvPr id="28" name="Shape 18"/>
          <p:cNvSpPr/>
          <p:nvPr/>
        </p:nvSpPr>
        <p:spPr>
          <a:xfrm>
            <a:off x="381305" y="3914546"/>
            <a:ext cx="4286707" cy="2562149"/>
          </a:xfrm>
          <a:prstGeom prst="roundRect">
            <a:avLst>
              <a:gd name="adj" fmla="val 3184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9" name="Text 19"/>
          <p:cNvSpPr txBox="1"/>
          <p:nvPr/>
        </p:nvSpPr>
        <p:spPr>
          <a:xfrm>
            <a:off x="952805" y="4190695"/>
            <a:ext cx="3439058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Skill Slot </a:t>
            </a:r>
            <a:endParaRPr lang="en-US" sz="1800" dirty="0"/>
          </a:p>
        </p:txBody>
      </p:sp>
      <p:pic>
        <p:nvPicPr>
          <p:cNvPr id="30" name="Image 8" descr="preencoded.png"/>
          <p:cNvPicPr>
            <a:picLocks noChangeAspect="1"/>
          </p:cNvPicPr>
          <p:nvPr/>
        </p:nvPicPr>
        <p:blipFill>
          <a:blip r:embed="rId10"/>
          <a:srcRect t="-13131" b="-13131"/>
          <a:stretch/>
        </p:blipFill>
        <p:spPr>
          <a:xfrm>
            <a:off x="657454" y="4243730"/>
            <a:ext cx="181051" cy="228600"/>
          </a:xfrm>
          <a:prstGeom prst="rect">
            <a:avLst/>
          </a:prstGeom>
        </p:spPr>
      </p:pic>
      <p:sp>
        <p:nvSpPr>
          <p:cNvPr id="31" name="Shape 20"/>
          <p:cNvSpPr/>
          <p:nvPr/>
        </p:nvSpPr>
        <p:spPr>
          <a:xfrm>
            <a:off x="657454" y="4972507"/>
            <a:ext cx="3733495" cy="1009498"/>
          </a:xfrm>
          <a:prstGeom prst="roundRect">
            <a:avLst>
              <a:gd name="adj" fmla="val 17091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2" name="Shape 21"/>
          <p:cNvSpPr/>
          <p:nvPr/>
        </p:nvSpPr>
        <p:spPr>
          <a:xfrm>
            <a:off x="895198" y="5210251"/>
            <a:ext cx="533095" cy="533095"/>
          </a:xfrm>
          <a:prstGeom prst="roundRect">
            <a:avLst>
              <a:gd name="adj" fmla="val 73511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3" name="Image 9" descr="preencoded.png"/>
          <p:cNvPicPr>
            <a:picLocks noChangeAspect="1"/>
          </p:cNvPicPr>
          <p:nvPr/>
        </p:nvPicPr>
        <p:blipFill>
          <a:blip r:embed="rId11"/>
          <a:srcRect t="-13755" b="-13755"/>
          <a:stretch/>
        </p:blipFill>
        <p:spPr>
          <a:xfrm>
            <a:off x="1057046" y="5343754"/>
            <a:ext cx="209398" cy="267005"/>
          </a:xfrm>
          <a:prstGeom prst="rect">
            <a:avLst/>
          </a:prstGeom>
        </p:spPr>
      </p:pic>
      <p:sp>
        <p:nvSpPr>
          <p:cNvPr id="34" name="Text 22"/>
          <p:cNvSpPr txBox="1"/>
          <p:nvPr/>
        </p:nvSpPr>
        <p:spPr>
          <a:xfrm>
            <a:off x="1619402" y="5229454"/>
            <a:ext cx="2029054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Safe Mode</a:t>
            </a:r>
            <a:endParaRPr lang="en-US" sz="1300" dirty="0"/>
          </a:p>
        </p:txBody>
      </p:sp>
      <p:sp>
        <p:nvSpPr>
          <p:cNvPr id="35" name="Text 23"/>
          <p:cNvSpPr txBox="1"/>
          <p:nvPr/>
        </p:nvSpPr>
        <p:spPr>
          <a:xfrm>
            <a:off x="1619402" y="5533949"/>
            <a:ext cx="241493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Damage reduction + HP recovery</a:t>
            </a:r>
            <a:endParaRPr lang="en-US" sz="1000" dirty="0"/>
          </a:p>
        </p:txBody>
      </p:sp>
      <p:sp>
        <p:nvSpPr>
          <p:cNvPr id="36" name="Shape 24"/>
          <p:cNvSpPr/>
          <p:nvPr/>
        </p:nvSpPr>
        <p:spPr>
          <a:xfrm>
            <a:off x="4953305" y="1047902"/>
            <a:ext cx="6858000" cy="5429707"/>
          </a:xfrm>
          <a:prstGeom prst="roundRect">
            <a:avLst>
              <a:gd name="adj" fmla="val 709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7" name="Text 25"/>
          <p:cNvSpPr txBox="1"/>
          <p:nvPr/>
        </p:nvSpPr>
        <p:spPr>
          <a:xfrm>
            <a:off x="5229454" y="1324051"/>
            <a:ext cx="2790749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Game Screen Preview</a:t>
            </a:r>
            <a:endParaRPr lang="en-US" sz="1800" dirty="0"/>
          </a:p>
        </p:txBody>
      </p:sp>
      <p:sp>
        <p:nvSpPr>
          <p:cNvPr id="38" name="Shape 26"/>
          <p:cNvSpPr/>
          <p:nvPr/>
        </p:nvSpPr>
        <p:spPr>
          <a:xfrm>
            <a:off x="10771632" y="1343254"/>
            <a:ext cx="771754" cy="295351"/>
          </a:xfrm>
          <a:prstGeom prst="roundRect">
            <a:avLst>
              <a:gd name="adj" fmla="val 119844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9" name="Text 27"/>
          <p:cNvSpPr txBox="1"/>
          <p:nvPr/>
        </p:nvSpPr>
        <p:spPr>
          <a:xfrm>
            <a:off x="10771632" y="1343254"/>
            <a:ext cx="771754" cy="2953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39700" tIns="63500" rIns="139700" bIns="6350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AAAAA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5 Rooms</a:t>
            </a:r>
            <a:endParaRPr lang="en-US" sz="900" dirty="0"/>
          </a:p>
        </p:txBody>
      </p:sp>
      <p:sp>
        <p:nvSpPr>
          <p:cNvPr id="40" name="Shape 28"/>
          <p:cNvSpPr/>
          <p:nvPr/>
        </p:nvSpPr>
        <p:spPr>
          <a:xfrm>
            <a:off x="5235855" y="1773393"/>
            <a:ext cx="3038551" cy="2252167"/>
          </a:xfrm>
          <a:prstGeom prst="roundRect">
            <a:avLst>
              <a:gd name="adj" fmla="val 1887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1" name="Shape 29"/>
          <p:cNvSpPr/>
          <p:nvPr/>
        </p:nvSpPr>
        <p:spPr>
          <a:xfrm>
            <a:off x="5426050" y="1963588"/>
            <a:ext cx="2657246" cy="1665665"/>
          </a:xfrm>
          <a:prstGeom prst="roundRect">
            <a:avLst>
              <a:gd name="adj" fmla="val 1973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2" name="Image 10" descr="preencoded.png"/>
          <p:cNvPicPr>
            <a:picLocks noChangeAspect="1"/>
          </p:cNvPicPr>
          <p:nvPr/>
        </p:nvPicPr>
        <p:blipFill>
          <a:blip r:embed="rId12"/>
          <a:srcRect t="-13646" b="-13646"/>
          <a:stretch/>
        </p:blipFill>
        <p:spPr>
          <a:xfrm>
            <a:off x="6545275" y="2557271"/>
            <a:ext cx="418795" cy="533095"/>
          </a:xfrm>
          <a:prstGeom prst="rect">
            <a:avLst/>
          </a:prstGeom>
        </p:spPr>
      </p:pic>
      <p:sp>
        <p:nvSpPr>
          <p:cNvPr id="43" name="Text 30"/>
          <p:cNvSpPr txBox="1"/>
          <p:nvPr/>
        </p:nvSpPr>
        <p:spPr>
          <a:xfrm>
            <a:off x="5426050" y="3715206"/>
            <a:ext cx="265816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Demo Room</a:t>
            </a:r>
            <a:endParaRPr lang="en-US" sz="1100" dirty="0"/>
          </a:p>
        </p:txBody>
      </p:sp>
      <p:sp>
        <p:nvSpPr>
          <p:cNvPr id="48" name="Shape 34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111111"/>
          </a:solidFill>
          <a:ln/>
        </p:spPr>
      </p:sp>
      <p:sp>
        <p:nvSpPr>
          <p:cNvPr id="49" name="Shape 35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50" name="Shape 36"/>
          <p:cNvSpPr/>
          <p:nvPr/>
        </p:nvSpPr>
        <p:spPr>
          <a:xfrm>
            <a:off x="381305" y="185623"/>
            <a:ext cx="381305" cy="381305"/>
          </a:xfrm>
          <a:prstGeom prst="roundRect">
            <a:avLst>
              <a:gd name="adj" fmla="val 95923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1" name="Image 12" descr="preencoded.png"/>
          <p:cNvPicPr>
            <a:picLocks noChangeAspect="1"/>
          </p:cNvPicPr>
          <p:nvPr/>
        </p:nvPicPr>
        <p:blipFill>
          <a:blip r:embed="rId13"/>
          <a:srcRect t="-22775" b="-22775"/>
          <a:stretch/>
        </p:blipFill>
        <p:spPr>
          <a:xfrm>
            <a:off x="490118" y="271577"/>
            <a:ext cx="161849" cy="209398"/>
          </a:xfrm>
          <a:prstGeom prst="rect">
            <a:avLst/>
          </a:prstGeom>
        </p:spPr>
      </p:pic>
      <p:sp>
        <p:nvSpPr>
          <p:cNvPr id="52" name="Text 37"/>
          <p:cNvSpPr txBox="1"/>
          <p:nvPr/>
        </p:nvSpPr>
        <p:spPr>
          <a:xfrm>
            <a:off x="905256" y="157277"/>
            <a:ext cx="365302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User Interface (HUD)</a:t>
            </a:r>
            <a:endParaRPr lang="en-US" sz="2400" dirty="0"/>
          </a:p>
        </p:txBody>
      </p:sp>
      <p:sp>
        <p:nvSpPr>
          <p:cNvPr id="53" name="Text 38"/>
          <p:cNvSpPr txBox="1"/>
          <p:nvPr/>
        </p:nvSpPr>
        <p:spPr>
          <a:xfrm>
            <a:off x="8781898" y="252374"/>
            <a:ext cx="1144829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UI Elements</a:t>
            </a:r>
            <a:endParaRPr lang="en-US" sz="1300" dirty="0"/>
          </a:p>
        </p:txBody>
      </p:sp>
      <p:sp>
        <p:nvSpPr>
          <p:cNvPr id="54" name="Text 39"/>
          <p:cNvSpPr txBox="1"/>
          <p:nvPr/>
        </p:nvSpPr>
        <p:spPr>
          <a:xfrm>
            <a:off x="9930384" y="252374"/>
            <a:ext cx="56693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|</a:t>
            </a:r>
            <a:endParaRPr lang="en-US" sz="1300" dirty="0"/>
          </a:p>
        </p:txBody>
      </p:sp>
      <p:sp>
        <p:nvSpPr>
          <p:cNvPr id="55" name="Text 40"/>
          <p:cNvSpPr txBox="1"/>
          <p:nvPr/>
        </p:nvSpPr>
        <p:spPr>
          <a:xfrm>
            <a:off x="10167214" y="252374"/>
            <a:ext cx="1918411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Game Screen Layout</a:t>
            </a:r>
            <a:endParaRPr lang="en-US" sz="1300" dirty="0"/>
          </a:p>
        </p:txBody>
      </p:sp>
      <p:sp>
        <p:nvSpPr>
          <p:cNvPr id="56" name="Text 41"/>
          <p:cNvSpPr txBox="1"/>
          <p:nvPr/>
        </p:nvSpPr>
        <p:spPr>
          <a:xfrm>
            <a:off x="11608308" y="6372454"/>
            <a:ext cx="221285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06</a:t>
            </a:r>
            <a:endParaRPr lang="en-US" sz="1300" dirty="0"/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ECE24CCB-7AD4-446D-80B0-84F4A1ED57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6050" y="1933956"/>
            <a:ext cx="2643071" cy="1725269"/>
          </a:xfrm>
          <a:prstGeom prst="rect">
            <a:avLst/>
          </a:prstGeom>
        </p:spPr>
      </p:pic>
      <p:sp>
        <p:nvSpPr>
          <p:cNvPr id="59" name="Shape 28">
            <a:extLst>
              <a:ext uri="{FF2B5EF4-FFF2-40B4-BE49-F238E27FC236}">
                <a16:creationId xmlns:a16="http://schemas.microsoft.com/office/drawing/2014/main" id="{F6CF0678-9285-517A-3263-9153C570A8D2}"/>
              </a:ext>
            </a:extLst>
          </p:cNvPr>
          <p:cNvSpPr/>
          <p:nvPr/>
        </p:nvSpPr>
        <p:spPr>
          <a:xfrm>
            <a:off x="5221680" y="4081541"/>
            <a:ext cx="3038551" cy="2252167"/>
          </a:xfrm>
          <a:prstGeom prst="roundRect">
            <a:avLst>
              <a:gd name="adj" fmla="val 1887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0" name="Shape 29">
            <a:extLst>
              <a:ext uri="{FF2B5EF4-FFF2-40B4-BE49-F238E27FC236}">
                <a16:creationId xmlns:a16="http://schemas.microsoft.com/office/drawing/2014/main" id="{5D7D5C90-FA1F-7166-977F-C590B8C4F35C}"/>
              </a:ext>
            </a:extLst>
          </p:cNvPr>
          <p:cNvSpPr/>
          <p:nvPr/>
        </p:nvSpPr>
        <p:spPr>
          <a:xfrm>
            <a:off x="5411875" y="4271736"/>
            <a:ext cx="2657246" cy="1665665"/>
          </a:xfrm>
          <a:prstGeom prst="roundRect">
            <a:avLst>
              <a:gd name="adj" fmla="val 1973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1" name="Image 10" descr="preencoded.png">
            <a:extLst>
              <a:ext uri="{FF2B5EF4-FFF2-40B4-BE49-F238E27FC236}">
                <a16:creationId xmlns:a16="http://schemas.microsoft.com/office/drawing/2014/main" id="{1B3C609B-8E47-29A0-A75E-9C2FFC9BA16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-13646" b="-13646"/>
          <a:stretch/>
        </p:blipFill>
        <p:spPr>
          <a:xfrm>
            <a:off x="6531100" y="4865419"/>
            <a:ext cx="418795" cy="533095"/>
          </a:xfrm>
          <a:prstGeom prst="rect">
            <a:avLst/>
          </a:prstGeom>
        </p:spPr>
      </p:pic>
      <p:sp>
        <p:nvSpPr>
          <p:cNvPr id="62" name="Text 30">
            <a:extLst>
              <a:ext uri="{FF2B5EF4-FFF2-40B4-BE49-F238E27FC236}">
                <a16:creationId xmlns:a16="http://schemas.microsoft.com/office/drawing/2014/main" id="{5D5DE434-73FA-CBA7-1038-06B1AB223538}"/>
              </a:ext>
            </a:extLst>
          </p:cNvPr>
          <p:cNvSpPr txBox="1"/>
          <p:nvPr/>
        </p:nvSpPr>
        <p:spPr>
          <a:xfrm>
            <a:off x="5411875" y="6023354"/>
            <a:ext cx="265816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Character</a:t>
            </a:r>
            <a:endParaRPr lang="en-US" sz="1100" dirty="0"/>
          </a:p>
        </p:txBody>
      </p:sp>
      <p:sp>
        <p:nvSpPr>
          <p:cNvPr id="63" name="Shape 28">
            <a:extLst>
              <a:ext uri="{FF2B5EF4-FFF2-40B4-BE49-F238E27FC236}">
                <a16:creationId xmlns:a16="http://schemas.microsoft.com/office/drawing/2014/main" id="{461531DD-975C-E2CF-AF24-EED42E86AFD7}"/>
              </a:ext>
            </a:extLst>
          </p:cNvPr>
          <p:cNvSpPr/>
          <p:nvPr/>
        </p:nvSpPr>
        <p:spPr>
          <a:xfrm>
            <a:off x="8380936" y="1773393"/>
            <a:ext cx="3038551" cy="2252167"/>
          </a:xfrm>
          <a:prstGeom prst="roundRect">
            <a:avLst>
              <a:gd name="adj" fmla="val 1887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4" name="Shape 29">
            <a:extLst>
              <a:ext uri="{FF2B5EF4-FFF2-40B4-BE49-F238E27FC236}">
                <a16:creationId xmlns:a16="http://schemas.microsoft.com/office/drawing/2014/main" id="{C37514CB-994D-190E-BEF5-0502639C1FBE}"/>
              </a:ext>
            </a:extLst>
          </p:cNvPr>
          <p:cNvSpPr/>
          <p:nvPr/>
        </p:nvSpPr>
        <p:spPr>
          <a:xfrm>
            <a:off x="8571131" y="1963588"/>
            <a:ext cx="2657246" cy="1665665"/>
          </a:xfrm>
          <a:prstGeom prst="roundRect">
            <a:avLst>
              <a:gd name="adj" fmla="val 1973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5" name="Image 10" descr="preencoded.png">
            <a:extLst>
              <a:ext uri="{FF2B5EF4-FFF2-40B4-BE49-F238E27FC236}">
                <a16:creationId xmlns:a16="http://schemas.microsoft.com/office/drawing/2014/main" id="{11D88F01-1C8F-44A6-9BB8-52EA52A5ACD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-13646" b="-13646"/>
          <a:stretch/>
        </p:blipFill>
        <p:spPr>
          <a:xfrm>
            <a:off x="9690356" y="2557271"/>
            <a:ext cx="418795" cy="533095"/>
          </a:xfrm>
          <a:prstGeom prst="rect">
            <a:avLst/>
          </a:prstGeom>
        </p:spPr>
      </p:pic>
      <p:sp>
        <p:nvSpPr>
          <p:cNvPr id="66" name="Text 30">
            <a:extLst>
              <a:ext uri="{FF2B5EF4-FFF2-40B4-BE49-F238E27FC236}">
                <a16:creationId xmlns:a16="http://schemas.microsoft.com/office/drawing/2014/main" id="{6CCA470D-91E7-7377-B3F1-37B18D1CA152}"/>
              </a:ext>
            </a:extLst>
          </p:cNvPr>
          <p:cNvSpPr txBox="1"/>
          <p:nvPr/>
        </p:nvSpPr>
        <p:spPr>
          <a:xfrm>
            <a:off x="8571131" y="3715206"/>
            <a:ext cx="265816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Play Screen</a:t>
            </a:r>
            <a:endParaRPr lang="en-US" sz="1100" dirty="0"/>
          </a:p>
        </p:txBody>
      </p:sp>
      <p:sp>
        <p:nvSpPr>
          <p:cNvPr id="67" name="Shape 28">
            <a:extLst>
              <a:ext uri="{FF2B5EF4-FFF2-40B4-BE49-F238E27FC236}">
                <a16:creationId xmlns:a16="http://schemas.microsoft.com/office/drawing/2014/main" id="{4066041C-5E71-FE47-870B-E32946571B42}"/>
              </a:ext>
            </a:extLst>
          </p:cNvPr>
          <p:cNvSpPr/>
          <p:nvPr/>
        </p:nvSpPr>
        <p:spPr>
          <a:xfrm>
            <a:off x="8366761" y="4081541"/>
            <a:ext cx="3038551" cy="2252167"/>
          </a:xfrm>
          <a:prstGeom prst="roundRect">
            <a:avLst>
              <a:gd name="adj" fmla="val 1887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8" name="Shape 29">
            <a:extLst>
              <a:ext uri="{FF2B5EF4-FFF2-40B4-BE49-F238E27FC236}">
                <a16:creationId xmlns:a16="http://schemas.microsoft.com/office/drawing/2014/main" id="{FEF0BB9E-6D5C-8CC5-6B37-F9515A1CDDB5}"/>
              </a:ext>
            </a:extLst>
          </p:cNvPr>
          <p:cNvSpPr/>
          <p:nvPr/>
        </p:nvSpPr>
        <p:spPr>
          <a:xfrm>
            <a:off x="8556956" y="4271736"/>
            <a:ext cx="2657246" cy="1665665"/>
          </a:xfrm>
          <a:prstGeom prst="roundRect">
            <a:avLst>
              <a:gd name="adj" fmla="val 1973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9" name="Image 10" descr="preencoded.png">
            <a:extLst>
              <a:ext uri="{FF2B5EF4-FFF2-40B4-BE49-F238E27FC236}">
                <a16:creationId xmlns:a16="http://schemas.microsoft.com/office/drawing/2014/main" id="{459BDAA3-759C-E634-E753-39CE9D9A63A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-13646" b="-13646"/>
          <a:stretch/>
        </p:blipFill>
        <p:spPr>
          <a:xfrm>
            <a:off x="9676181" y="4865419"/>
            <a:ext cx="418795" cy="533095"/>
          </a:xfrm>
          <a:prstGeom prst="rect">
            <a:avLst/>
          </a:prstGeom>
        </p:spPr>
      </p:pic>
      <p:sp>
        <p:nvSpPr>
          <p:cNvPr id="70" name="Text 30">
            <a:extLst>
              <a:ext uri="{FF2B5EF4-FFF2-40B4-BE49-F238E27FC236}">
                <a16:creationId xmlns:a16="http://schemas.microsoft.com/office/drawing/2014/main" id="{48C26993-9C56-B915-69F2-05103A7FD829}"/>
              </a:ext>
            </a:extLst>
          </p:cNvPr>
          <p:cNvSpPr txBox="1"/>
          <p:nvPr/>
        </p:nvSpPr>
        <p:spPr>
          <a:xfrm>
            <a:off x="8556956" y="6023354"/>
            <a:ext cx="265816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Play Screen</a:t>
            </a:r>
            <a:endParaRPr lang="en-US" sz="1100" dirty="0"/>
          </a:p>
        </p:txBody>
      </p:sp>
      <p:pic>
        <p:nvPicPr>
          <p:cNvPr id="72" name="그림 71">
            <a:extLst>
              <a:ext uri="{FF2B5EF4-FFF2-40B4-BE49-F238E27FC236}">
                <a16:creationId xmlns:a16="http://schemas.microsoft.com/office/drawing/2014/main" id="{6D46CD0F-C905-84F2-DA6A-255858246B6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05926" y="1968837"/>
            <a:ext cx="1765706" cy="1678868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id="{F2B28652-CCD8-3015-31DC-928CB0BE16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26049" y="4389107"/>
            <a:ext cx="2624783" cy="1450586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id="{122F14F5-FE0B-EA90-AC6B-0C2EF6B6938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65203" y="4430082"/>
            <a:ext cx="2640750" cy="13489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A0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381305" y="952805"/>
            <a:ext cx="5572354" cy="5429707"/>
          </a:xfrm>
          <a:prstGeom prst="roundRect">
            <a:avLst>
              <a:gd name="adj" fmla="val 709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76656" y="1724558"/>
            <a:ext cx="4981651" cy="914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7" name="Text 4"/>
          <p:cNvSpPr txBox="1"/>
          <p:nvPr/>
        </p:nvSpPr>
        <p:spPr>
          <a:xfrm>
            <a:off x="1000354" y="1248156"/>
            <a:ext cx="4657954" cy="33467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Game Progress Flow </a:t>
            </a:r>
            <a:endParaRPr lang="en-US" sz="18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6656" y="1309421"/>
            <a:ext cx="209398" cy="20939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6238951" y="952805"/>
            <a:ext cx="5572354" cy="5429707"/>
          </a:xfrm>
          <a:prstGeom prst="roundRect">
            <a:avLst>
              <a:gd name="adj" fmla="val 709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6534302" y="1724558"/>
            <a:ext cx="4981651" cy="914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1" name="Text 7"/>
          <p:cNvSpPr txBox="1"/>
          <p:nvPr/>
        </p:nvSpPr>
        <p:spPr>
          <a:xfrm>
            <a:off x="6886346" y="1248156"/>
            <a:ext cx="4629607" cy="33467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Controls &amp; Power-ups </a:t>
            </a:r>
            <a:endParaRPr lang="en-US" sz="18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 l="-461" r="-461"/>
          <a:stretch/>
        </p:blipFill>
        <p:spPr>
          <a:xfrm>
            <a:off x="6534302" y="1309421"/>
            <a:ext cx="237744" cy="209398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6534302" y="1923898"/>
            <a:ext cx="4981651" cy="533095"/>
          </a:xfrm>
          <a:prstGeom prst="roundRect">
            <a:avLst>
              <a:gd name="adj" fmla="val 49008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Shape 9"/>
          <p:cNvSpPr/>
          <p:nvPr/>
        </p:nvSpPr>
        <p:spPr>
          <a:xfrm>
            <a:off x="6667805" y="2057400"/>
            <a:ext cx="857707" cy="267005"/>
          </a:xfrm>
          <a:prstGeom prst="roundRect">
            <a:avLst>
              <a:gd name="adj" fmla="val 146771"/>
            </a:avLst>
          </a:prstGeom>
          <a:solidFill>
            <a:srgbClr val="33333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5" name="Text 10"/>
          <p:cNvSpPr txBox="1"/>
          <p:nvPr/>
        </p:nvSpPr>
        <p:spPr>
          <a:xfrm>
            <a:off x="6667805" y="2057400"/>
            <a:ext cx="857707" cy="2670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63500" rIns="114300" bIns="6350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WASD</a:t>
            </a:r>
            <a:endParaRPr lang="en-US" sz="1000" dirty="0"/>
          </a:p>
        </p:txBody>
      </p:sp>
      <p:sp>
        <p:nvSpPr>
          <p:cNvPr id="16" name="Text 11"/>
          <p:cNvSpPr txBox="1"/>
          <p:nvPr/>
        </p:nvSpPr>
        <p:spPr>
          <a:xfrm>
            <a:off x="7715707" y="2090318"/>
            <a:ext cx="36210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Move</a:t>
            </a:r>
            <a:endParaRPr lang="en-US" sz="1100" dirty="0"/>
          </a:p>
        </p:txBody>
      </p:sp>
      <p:sp>
        <p:nvSpPr>
          <p:cNvPr id="17" name="Shape 12"/>
          <p:cNvSpPr/>
          <p:nvPr/>
        </p:nvSpPr>
        <p:spPr>
          <a:xfrm>
            <a:off x="6534302" y="2572207"/>
            <a:ext cx="4981651" cy="533095"/>
          </a:xfrm>
          <a:prstGeom prst="roundRect">
            <a:avLst>
              <a:gd name="adj" fmla="val 49008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8" name="Shape 13"/>
          <p:cNvSpPr/>
          <p:nvPr/>
        </p:nvSpPr>
        <p:spPr>
          <a:xfrm>
            <a:off x="6667805" y="2704795"/>
            <a:ext cx="857707" cy="267005"/>
          </a:xfrm>
          <a:prstGeom prst="roundRect">
            <a:avLst>
              <a:gd name="adj" fmla="val 146771"/>
            </a:avLst>
          </a:prstGeom>
          <a:solidFill>
            <a:srgbClr val="33333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9" name="Text 14"/>
          <p:cNvSpPr txBox="1"/>
          <p:nvPr/>
        </p:nvSpPr>
        <p:spPr>
          <a:xfrm>
            <a:off x="6667805" y="2704795"/>
            <a:ext cx="857707" cy="2670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63500" rIns="114300" bIns="6350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Mouse</a:t>
            </a:r>
            <a:endParaRPr lang="en-US" sz="1000" dirty="0"/>
          </a:p>
        </p:txBody>
      </p:sp>
      <p:sp>
        <p:nvSpPr>
          <p:cNvPr id="20" name="Text 15"/>
          <p:cNvSpPr txBox="1"/>
          <p:nvPr/>
        </p:nvSpPr>
        <p:spPr>
          <a:xfrm>
            <a:off x="7715707" y="2738628"/>
            <a:ext cx="97566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Aim &amp; Shoot</a:t>
            </a:r>
            <a:endParaRPr lang="en-US" sz="1100" dirty="0"/>
          </a:p>
        </p:txBody>
      </p:sp>
      <p:sp>
        <p:nvSpPr>
          <p:cNvPr id="21" name="Shape 16"/>
          <p:cNvSpPr/>
          <p:nvPr/>
        </p:nvSpPr>
        <p:spPr>
          <a:xfrm>
            <a:off x="6534302" y="3219602"/>
            <a:ext cx="4981651" cy="533095"/>
          </a:xfrm>
          <a:prstGeom prst="roundRect">
            <a:avLst>
              <a:gd name="adj" fmla="val 49008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2" name="Shape 17"/>
          <p:cNvSpPr/>
          <p:nvPr/>
        </p:nvSpPr>
        <p:spPr>
          <a:xfrm>
            <a:off x="6667805" y="3353105"/>
            <a:ext cx="857707" cy="267005"/>
          </a:xfrm>
          <a:prstGeom prst="roundRect">
            <a:avLst>
              <a:gd name="adj" fmla="val 146771"/>
            </a:avLst>
          </a:prstGeom>
          <a:solidFill>
            <a:srgbClr val="33333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3" name="Text 18"/>
          <p:cNvSpPr txBox="1"/>
          <p:nvPr/>
        </p:nvSpPr>
        <p:spPr>
          <a:xfrm>
            <a:off x="6667805" y="3353105"/>
            <a:ext cx="857707" cy="2670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63500" rIns="114300" bIns="6350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Shift</a:t>
            </a:r>
            <a:endParaRPr lang="en-US" sz="1000" dirty="0"/>
          </a:p>
        </p:txBody>
      </p:sp>
      <p:sp>
        <p:nvSpPr>
          <p:cNvPr id="24" name="Text 19"/>
          <p:cNvSpPr txBox="1"/>
          <p:nvPr/>
        </p:nvSpPr>
        <p:spPr>
          <a:xfrm>
            <a:off x="7715707" y="3386023"/>
            <a:ext cx="204094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Dash - Invincibility frames</a:t>
            </a:r>
            <a:endParaRPr lang="en-US" sz="1100" dirty="0"/>
          </a:p>
        </p:txBody>
      </p:sp>
      <p:sp>
        <p:nvSpPr>
          <p:cNvPr id="25" name="Shape 20"/>
          <p:cNvSpPr/>
          <p:nvPr/>
        </p:nvSpPr>
        <p:spPr>
          <a:xfrm>
            <a:off x="6534302" y="4363517"/>
            <a:ext cx="4981651" cy="914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6" name="Text 21"/>
          <p:cNvSpPr txBox="1"/>
          <p:nvPr/>
        </p:nvSpPr>
        <p:spPr>
          <a:xfrm>
            <a:off x="6829654" y="3943807"/>
            <a:ext cx="4686300" cy="2770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Power-up Items </a:t>
            </a:r>
            <a:endParaRPr lang="en-US" sz="1500" dirty="0"/>
          </a:p>
        </p:txBody>
      </p:sp>
      <p:pic>
        <p:nvPicPr>
          <p:cNvPr id="27" name="Image 3" descr="preencoded.png"/>
          <p:cNvPicPr>
            <a:picLocks noChangeAspect="1"/>
          </p:cNvPicPr>
          <p:nvPr/>
        </p:nvPicPr>
        <p:blipFill>
          <a:blip r:embed="rId6"/>
          <a:srcRect t="-600" b="-600"/>
          <a:stretch/>
        </p:blipFill>
        <p:spPr>
          <a:xfrm>
            <a:off x="6534302" y="3976726"/>
            <a:ext cx="181051" cy="209398"/>
          </a:xfrm>
          <a:prstGeom prst="rect">
            <a:avLst/>
          </a:prstGeom>
        </p:spPr>
      </p:pic>
      <p:sp>
        <p:nvSpPr>
          <p:cNvPr id="28" name="Shape 22"/>
          <p:cNvSpPr/>
          <p:nvPr/>
        </p:nvSpPr>
        <p:spPr>
          <a:xfrm>
            <a:off x="6534302" y="4515307"/>
            <a:ext cx="2438705" cy="733349"/>
          </a:xfrm>
          <a:prstGeom prst="roundRect">
            <a:avLst>
              <a:gd name="adj" fmla="val 25909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9" name="Shape 23"/>
          <p:cNvSpPr/>
          <p:nvPr/>
        </p:nvSpPr>
        <p:spPr>
          <a:xfrm>
            <a:off x="6657746" y="4689043"/>
            <a:ext cx="381305" cy="381305"/>
          </a:xfrm>
          <a:prstGeom prst="roundRect">
            <a:avLst>
              <a:gd name="adj" fmla="val 7194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0" name="Image 4" descr="preencoded.png"/>
          <p:cNvPicPr>
            <a:picLocks noChangeAspect="1"/>
          </p:cNvPicPr>
          <p:nvPr/>
        </p:nvPicPr>
        <p:blipFill>
          <a:blip r:embed="rId7"/>
          <a:srcRect t="-842" b="-842"/>
          <a:stretch/>
        </p:blipFill>
        <p:spPr>
          <a:xfrm>
            <a:off x="6752844" y="4793285"/>
            <a:ext cx="190195" cy="171907"/>
          </a:xfrm>
          <a:prstGeom prst="rect">
            <a:avLst/>
          </a:prstGeom>
        </p:spPr>
      </p:pic>
      <p:sp>
        <p:nvSpPr>
          <p:cNvPr id="31" name="Text 24"/>
          <p:cNvSpPr txBox="1"/>
          <p:nvPr/>
        </p:nvSpPr>
        <p:spPr>
          <a:xfrm>
            <a:off x="7153351" y="4711903"/>
            <a:ext cx="16962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Energy Cell</a:t>
            </a:r>
            <a:endParaRPr lang="en-US" sz="1000" dirty="0"/>
          </a:p>
        </p:txBody>
      </p:sp>
      <p:sp>
        <p:nvSpPr>
          <p:cNvPr id="32" name="Text 25"/>
          <p:cNvSpPr txBox="1"/>
          <p:nvPr/>
        </p:nvSpPr>
        <p:spPr>
          <a:xfrm>
            <a:off x="7153351" y="4921301"/>
            <a:ext cx="1696212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Restore Token/Mana</a:t>
            </a:r>
            <a:endParaRPr lang="en-US" sz="800" dirty="0"/>
          </a:p>
        </p:txBody>
      </p:sp>
      <p:sp>
        <p:nvSpPr>
          <p:cNvPr id="33" name="Shape 26"/>
          <p:cNvSpPr/>
          <p:nvPr/>
        </p:nvSpPr>
        <p:spPr>
          <a:xfrm>
            <a:off x="9081821" y="4515307"/>
            <a:ext cx="2438705" cy="733349"/>
          </a:xfrm>
          <a:prstGeom prst="roundRect">
            <a:avLst>
              <a:gd name="adj" fmla="val 25909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4" name="Shape 27"/>
          <p:cNvSpPr/>
          <p:nvPr/>
        </p:nvSpPr>
        <p:spPr>
          <a:xfrm>
            <a:off x="9206179" y="4689043"/>
            <a:ext cx="381305" cy="381305"/>
          </a:xfrm>
          <a:prstGeom prst="roundRect">
            <a:avLst>
              <a:gd name="adj" fmla="val 7194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5" name="Image 5" descr="preencoded.png"/>
          <p:cNvPicPr>
            <a:picLocks noChangeAspect="1"/>
          </p:cNvPicPr>
          <p:nvPr/>
        </p:nvPicPr>
        <p:blipFill>
          <a:blip r:embed="rId8"/>
          <a:srcRect l="-760" r="-760"/>
          <a:stretch/>
        </p:blipFill>
        <p:spPr>
          <a:xfrm>
            <a:off x="9320479" y="4793285"/>
            <a:ext cx="152705" cy="171907"/>
          </a:xfrm>
          <a:prstGeom prst="rect">
            <a:avLst/>
          </a:prstGeom>
        </p:spPr>
      </p:pic>
      <p:sp>
        <p:nvSpPr>
          <p:cNvPr id="36" name="Text 28"/>
          <p:cNvSpPr txBox="1"/>
          <p:nvPr/>
        </p:nvSpPr>
        <p:spPr>
          <a:xfrm>
            <a:off x="9700870" y="4711903"/>
            <a:ext cx="16962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Overclock</a:t>
            </a:r>
            <a:endParaRPr lang="en-US" sz="1000" dirty="0"/>
          </a:p>
        </p:txBody>
      </p:sp>
      <p:sp>
        <p:nvSpPr>
          <p:cNvPr id="37" name="Text 29"/>
          <p:cNvSpPr txBox="1"/>
          <p:nvPr/>
        </p:nvSpPr>
        <p:spPr>
          <a:xfrm>
            <a:off x="9700870" y="4921301"/>
            <a:ext cx="1696212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Boost ATK/SPD</a:t>
            </a:r>
            <a:endParaRPr lang="en-US" sz="800" dirty="0"/>
          </a:p>
        </p:txBody>
      </p:sp>
      <p:sp>
        <p:nvSpPr>
          <p:cNvPr id="38" name="Shape 30"/>
          <p:cNvSpPr/>
          <p:nvPr/>
        </p:nvSpPr>
        <p:spPr>
          <a:xfrm>
            <a:off x="6534302" y="5357470"/>
            <a:ext cx="2438705" cy="733349"/>
          </a:xfrm>
          <a:prstGeom prst="roundRect">
            <a:avLst>
              <a:gd name="adj" fmla="val 25909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9" name="Shape 31"/>
          <p:cNvSpPr/>
          <p:nvPr/>
        </p:nvSpPr>
        <p:spPr>
          <a:xfrm>
            <a:off x="6657746" y="5531206"/>
            <a:ext cx="381305" cy="381305"/>
          </a:xfrm>
          <a:prstGeom prst="roundRect">
            <a:avLst>
              <a:gd name="adj" fmla="val 7194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0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762902" y="5636362"/>
            <a:ext cx="171907" cy="171907"/>
          </a:xfrm>
          <a:prstGeom prst="rect">
            <a:avLst/>
          </a:prstGeom>
        </p:spPr>
      </p:pic>
      <p:sp>
        <p:nvSpPr>
          <p:cNvPr id="41" name="Text 32"/>
          <p:cNvSpPr txBox="1"/>
          <p:nvPr/>
        </p:nvSpPr>
        <p:spPr>
          <a:xfrm>
            <a:off x="7153351" y="5554066"/>
            <a:ext cx="16962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Self-Repair</a:t>
            </a:r>
            <a:endParaRPr lang="en-US" sz="1000" dirty="0"/>
          </a:p>
        </p:txBody>
      </p:sp>
      <p:sp>
        <p:nvSpPr>
          <p:cNvPr id="42" name="Text 33"/>
          <p:cNvSpPr txBox="1"/>
          <p:nvPr/>
        </p:nvSpPr>
        <p:spPr>
          <a:xfrm>
            <a:off x="7153351" y="5764378"/>
            <a:ext cx="1696212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Restore HP</a:t>
            </a:r>
            <a:endParaRPr lang="en-US" sz="800" dirty="0"/>
          </a:p>
        </p:txBody>
      </p:sp>
      <p:sp>
        <p:nvSpPr>
          <p:cNvPr id="43" name="Shape 34"/>
          <p:cNvSpPr/>
          <p:nvPr/>
        </p:nvSpPr>
        <p:spPr>
          <a:xfrm>
            <a:off x="9081821" y="5357470"/>
            <a:ext cx="2438705" cy="733349"/>
          </a:xfrm>
          <a:prstGeom prst="roundRect">
            <a:avLst>
              <a:gd name="adj" fmla="val 25909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4" name="Shape 35"/>
          <p:cNvSpPr/>
          <p:nvPr/>
        </p:nvSpPr>
        <p:spPr>
          <a:xfrm>
            <a:off x="9206179" y="5531206"/>
            <a:ext cx="381305" cy="381305"/>
          </a:xfrm>
          <a:prstGeom prst="roundRect">
            <a:avLst>
              <a:gd name="adj" fmla="val 7194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5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310421" y="5636362"/>
            <a:ext cx="171907" cy="171907"/>
          </a:xfrm>
          <a:prstGeom prst="rect">
            <a:avLst/>
          </a:prstGeom>
        </p:spPr>
      </p:pic>
      <p:sp>
        <p:nvSpPr>
          <p:cNvPr id="46" name="Text 36"/>
          <p:cNvSpPr txBox="1"/>
          <p:nvPr/>
        </p:nvSpPr>
        <p:spPr>
          <a:xfrm>
            <a:off x="9700870" y="5554066"/>
            <a:ext cx="16962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Shield</a:t>
            </a:r>
            <a:endParaRPr lang="en-US" sz="1000" dirty="0"/>
          </a:p>
        </p:txBody>
      </p:sp>
      <p:sp>
        <p:nvSpPr>
          <p:cNvPr id="47" name="Text 37"/>
          <p:cNvSpPr txBox="1"/>
          <p:nvPr/>
        </p:nvSpPr>
        <p:spPr>
          <a:xfrm>
            <a:off x="9700870" y="5764378"/>
            <a:ext cx="1696212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Temporary invincibility</a:t>
            </a:r>
            <a:endParaRPr lang="en-US" sz="800" dirty="0"/>
          </a:p>
        </p:txBody>
      </p:sp>
      <p:sp>
        <p:nvSpPr>
          <p:cNvPr id="48" name="Shape 38"/>
          <p:cNvSpPr/>
          <p:nvPr/>
        </p:nvSpPr>
        <p:spPr>
          <a:xfrm>
            <a:off x="676656" y="1923898"/>
            <a:ext cx="4981651" cy="800100"/>
          </a:xfrm>
          <a:prstGeom prst="roundRect">
            <a:avLst>
              <a:gd name="adj" fmla="val 27211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9" name="Shape 39"/>
          <p:cNvSpPr/>
          <p:nvPr/>
        </p:nvSpPr>
        <p:spPr>
          <a:xfrm>
            <a:off x="895198" y="2169871"/>
            <a:ext cx="304495" cy="30449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0" name="Text 40"/>
          <p:cNvSpPr/>
          <p:nvPr/>
        </p:nvSpPr>
        <p:spPr>
          <a:xfrm>
            <a:off x="895198" y="2169871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00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</a:t>
            </a:r>
            <a:endParaRPr lang="en-US" sz="1200" dirty="0"/>
          </a:p>
        </p:txBody>
      </p:sp>
      <p:sp>
        <p:nvSpPr>
          <p:cNvPr id="51" name="Text 41"/>
          <p:cNvSpPr txBox="1"/>
          <p:nvPr/>
        </p:nvSpPr>
        <p:spPr>
          <a:xfrm>
            <a:off x="1371600" y="2104949"/>
            <a:ext cx="40672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Select AI Character</a:t>
            </a:r>
            <a:endParaRPr lang="en-US" sz="1200" dirty="0"/>
          </a:p>
        </p:txBody>
      </p:sp>
      <p:sp>
        <p:nvSpPr>
          <p:cNvPr id="52" name="Text 42"/>
          <p:cNvSpPr txBox="1"/>
          <p:nvPr/>
        </p:nvSpPr>
        <p:spPr>
          <a:xfrm>
            <a:off x="1371600" y="2352751"/>
            <a:ext cx="40672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Choose 1 of 3 AI characters (GPT/Claude/Gemini)</a:t>
            </a:r>
            <a:endParaRPr lang="en-US" sz="1000" dirty="0"/>
          </a:p>
        </p:txBody>
      </p:sp>
      <p:sp>
        <p:nvSpPr>
          <p:cNvPr id="53" name="Shape 43"/>
          <p:cNvSpPr/>
          <p:nvPr/>
        </p:nvSpPr>
        <p:spPr>
          <a:xfrm>
            <a:off x="676656" y="3045866"/>
            <a:ext cx="4981651" cy="800100"/>
          </a:xfrm>
          <a:prstGeom prst="roundRect">
            <a:avLst>
              <a:gd name="adj" fmla="val 27211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54" name="Shape 44"/>
          <p:cNvSpPr/>
          <p:nvPr/>
        </p:nvSpPr>
        <p:spPr>
          <a:xfrm>
            <a:off x="895198" y="3291840"/>
            <a:ext cx="304495" cy="30449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5" name="Text 45"/>
          <p:cNvSpPr/>
          <p:nvPr/>
        </p:nvSpPr>
        <p:spPr>
          <a:xfrm>
            <a:off x="895198" y="3291840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00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</a:t>
            </a:r>
            <a:endParaRPr lang="en-US" sz="1200" dirty="0"/>
          </a:p>
        </p:txBody>
      </p:sp>
      <p:sp>
        <p:nvSpPr>
          <p:cNvPr id="56" name="Text 46"/>
          <p:cNvSpPr txBox="1"/>
          <p:nvPr/>
        </p:nvSpPr>
        <p:spPr>
          <a:xfrm>
            <a:off x="1371600" y="3226918"/>
            <a:ext cx="40672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Clear Rooms</a:t>
            </a:r>
            <a:endParaRPr lang="en-US" sz="1200" dirty="0"/>
          </a:p>
        </p:txBody>
      </p:sp>
      <p:sp>
        <p:nvSpPr>
          <p:cNvPr id="57" name="Text 47"/>
          <p:cNvSpPr txBox="1"/>
          <p:nvPr/>
        </p:nvSpPr>
        <p:spPr>
          <a:xfrm>
            <a:off x="1371600" y="3474720"/>
            <a:ext cx="40672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Enter dungeon → Defeat all enemies</a:t>
            </a:r>
            <a:endParaRPr lang="en-US" sz="1000" dirty="0"/>
          </a:p>
        </p:txBody>
      </p:sp>
      <p:sp>
        <p:nvSpPr>
          <p:cNvPr id="58" name="Shape 48"/>
          <p:cNvSpPr/>
          <p:nvPr/>
        </p:nvSpPr>
        <p:spPr>
          <a:xfrm>
            <a:off x="676656" y="4167835"/>
            <a:ext cx="4981651" cy="800100"/>
          </a:xfrm>
          <a:prstGeom prst="roundRect">
            <a:avLst>
              <a:gd name="adj" fmla="val 27211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59" name="Shape 49"/>
          <p:cNvSpPr/>
          <p:nvPr/>
        </p:nvSpPr>
        <p:spPr>
          <a:xfrm>
            <a:off x="895198" y="4413809"/>
            <a:ext cx="304495" cy="30449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0" name="Text 50"/>
          <p:cNvSpPr/>
          <p:nvPr/>
        </p:nvSpPr>
        <p:spPr>
          <a:xfrm>
            <a:off x="895198" y="4413809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00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</a:t>
            </a:r>
            <a:endParaRPr lang="en-US" sz="1200" dirty="0"/>
          </a:p>
        </p:txBody>
      </p:sp>
      <p:sp>
        <p:nvSpPr>
          <p:cNvPr id="61" name="Text 51"/>
          <p:cNvSpPr txBox="1"/>
          <p:nvPr/>
        </p:nvSpPr>
        <p:spPr>
          <a:xfrm>
            <a:off x="1371600" y="4348886"/>
            <a:ext cx="40672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Defeat Floor Boss</a:t>
            </a:r>
            <a:endParaRPr lang="en-US" sz="1200" dirty="0"/>
          </a:p>
        </p:txBody>
      </p:sp>
      <p:sp>
        <p:nvSpPr>
          <p:cNvPr id="62" name="Text 52"/>
          <p:cNvSpPr txBox="1"/>
          <p:nvPr/>
        </p:nvSpPr>
        <p:spPr>
          <a:xfrm>
            <a:off x="1371600" y="4596689"/>
            <a:ext cx="435528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Beat floor boss → Move to next floor (Total 3 floors)</a:t>
            </a:r>
            <a:endParaRPr lang="en-US" sz="1000" dirty="0"/>
          </a:p>
        </p:txBody>
      </p:sp>
      <p:sp>
        <p:nvSpPr>
          <p:cNvPr id="63" name="Shape 53"/>
          <p:cNvSpPr/>
          <p:nvPr/>
        </p:nvSpPr>
        <p:spPr>
          <a:xfrm>
            <a:off x="676656" y="5289804"/>
            <a:ext cx="4981651" cy="800100"/>
          </a:xfrm>
          <a:prstGeom prst="roundRect">
            <a:avLst>
              <a:gd name="adj" fmla="val 27211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4" name="Shape 54"/>
          <p:cNvSpPr/>
          <p:nvPr/>
        </p:nvSpPr>
        <p:spPr>
          <a:xfrm>
            <a:off x="895198" y="5535778"/>
            <a:ext cx="304495" cy="30449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5" name="Text 55"/>
          <p:cNvSpPr/>
          <p:nvPr/>
        </p:nvSpPr>
        <p:spPr>
          <a:xfrm>
            <a:off x="895198" y="5535778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00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</a:t>
            </a:r>
            <a:endParaRPr lang="en-US" sz="1200" dirty="0"/>
          </a:p>
        </p:txBody>
      </p:sp>
      <p:sp>
        <p:nvSpPr>
          <p:cNvPr id="66" name="Text 56"/>
          <p:cNvSpPr txBox="1"/>
          <p:nvPr/>
        </p:nvSpPr>
        <p:spPr>
          <a:xfrm>
            <a:off x="1371600" y="5470855"/>
            <a:ext cx="40672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Death → Return to Lobby</a:t>
            </a:r>
            <a:endParaRPr lang="en-US" sz="1200" dirty="0"/>
          </a:p>
        </p:txBody>
      </p:sp>
      <p:sp>
        <p:nvSpPr>
          <p:cNvPr id="67" name="Text 57"/>
          <p:cNvSpPr txBox="1"/>
          <p:nvPr/>
        </p:nvSpPr>
        <p:spPr>
          <a:xfrm>
            <a:off x="1371600" y="5718658"/>
            <a:ext cx="40672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Convert Gold → Memory Chips for upgrades</a:t>
            </a:r>
            <a:endParaRPr lang="en-US" sz="1000" dirty="0"/>
          </a:p>
        </p:txBody>
      </p:sp>
      <p:pic>
        <p:nvPicPr>
          <p:cNvPr id="68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100730" y="2727655"/>
            <a:ext cx="133502" cy="133502"/>
          </a:xfrm>
          <a:prstGeom prst="rect">
            <a:avLst/>
          </a:prstGeom>
        </p:spPr>
      </p:pic>
      <p:pic>
        <p:nvPicPr>
          <p:cNvPr id="69" name="Image 9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100730" y="3849624"/>
            <a:ext cx="133502" cy="133502"/>
          </a:xfrm>
          <a:prstGeom prst="rect">
            <a:avLst/>
          </a:prstGeom>
        </p:spPr>
      </p:pic>
      <p:pic>
        <p:nvPicPr>
          <p:cNvPr id="70" name="Image 10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100730" y="4971593"/>
            <a:ext cx="133502" cy="133502"/>
          </a:xfrm>
          <a:prstGeom prst="rect">
            <a:avLst/>
          </a:prstGeom>
        </p:spPr>
      </p:pic>
      <p:sp>
        <p:nvSpPr>
          <p:cNvPr id="71" name="Shape 58"/>
          <p:cNvSpPr/>
          <p:nvPr/>
        </p:nvSpPr>
        <p:spPr>
          <a:xfrm>
            <a:off x="0" y="0"/>
            <a:ext cx="12191695" cy="666598"/>
          </a:xfrm>
          <a:prstGeom prst="rect">
            <a:avLst/>
          </a:prstGeom>
          <a:solidFill>
            <a:srgbClr val="111111"/>
          </a:solidFill>
          <a:ln/>
        </p:spPr>
      </p:sp>
      <p:sp>
        <p:nvSpPr>
          <p:cNvPr id="72" name="Shape 59"/>
          <p:cNvSpPr/>
          <p:nvPr/>
        </p:nvSpPr>
        <p:spPr>
          <a:xfrm>
            <a:off x="0" y="657454"/>
            <a:ext cx="12191695" cy="914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73" name="Shape 60"/>
          <p:cNvSpPr/>
          <p:nvPr/>
        </p:nvSpPr>
        <p:spPr>
          <a:xfrm>
            <a:off x="381305" y="157277"/>
            <a:ext cx="342900" cy="342900"/>
          </a:xfrm>
          <a:prstGeom prst="roundRect">
            <a:avLst>
              <a:gd name="adj" fmla="val 88889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74" name="Image 11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33426" y="233172"/>
            <a:ext cx="237744" cy="190195"/>
          </a:xfrm>
          <a:prstGeom prst="rect">
            <a:avLst/>
          </a:prstGeom>
        </p:spPr>
      </p:pic>
      <p:sp>
        <p:nvSpPr>
          <p:cNvPr id="75" name="Text 61"/>
          <p:cNvSpPr txBox="1"/>
          <p:nvPr/>
        </p:nvSpPr>
        <p:spPr>
          <a:xfrm>
            <a:off x="866851" y="138074"/>
            <a:ext cx="185897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How to Play</a:t>
            </a:r>
            <a:endParaRPr lang="en-US" sz="2100" dirty="0"/>
          </a:p>
        </p:txBody>
      </p:sp>
      <p:sp>
        <p:nvSpPr>
          <p:cNvPr id="76" name="Text 62"/>
          <p:cNvSpPr txBox="1"/>
          <p:nvPr/>
        </p:nvSpPr>
        <p:spPr>
          <a:xfrm>
            <a:off x="8487461" y="213970"/>
            <a:ext cx="12701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Robot Uprising</a:t>
            </a:r>
            <a:endParaRPr lang="en-US" sz="1200" dirty="0"/>
          </a:p>
        </p:txBody>
      </p:sp>
      <p:sp>
        <p:nvSpPr>
          <p:cNvPr id="77" name="Text 63"/>
          <p:cNvSpPr txBox="1"/>
          <p:nvPr/>
        </p:nvSpPr>
        <p:spPr>
          <a:xfrm>
            <a:off x="9737446" y="213970"/>
            <a:ext cx="5669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|</a:t>
            </a:r>
            <a:endParaRPr lang="en-US" sz="1200" dirty="0"/>
          </a:p>
        </p:txBody>
      </p:sp>
      <p:sp>
        <p:nvSpPr>
          <p:cNvPr id="78" name="Text 64"/>
          <p:cNvSpPr txBox="1"/>
          <p:nvPr/>
        </p:nvSpPr>
        <p:spPr>
          <a:xfrm>
            <a:off x="9968789" y="213970"/>
            <a:ext cx="219913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Game Progress &amp; Controls</a:t>
            </a:r>
            <a:endParaRPr lang="en-US" sz="1200" dirty="0"/>
          </a:p>
        </p:txBody>
      </p:sp>
      <p:sp>
        <p:nvSpPr>
          <p:cNvPr id="79" name="Text 65"/>
          <p:cNvSpPr txBox="1"/>
          <p:nvPr/>
        </p:nvSpPr>
        <p:spPr>
          <a:xfrm>
            <a:off x="11637569" y="6344107"/>
            <a:ext cx="19019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A0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381305" y="952805"/>
            <a:ext cx="5572354" cy="5524805"/>
          </a:xfrm>
          <a:prstGeom prst="roundRect">
            <a:avLst>
              <a:gd name="adj" fmla="val 685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724205" y="1772107"/>
            <a:ext cx="4886554" cy="914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7" name="Text 4"/>
          <p:cNvSpPr txBox="1"/>
          <p:nvPr/>
        </p:nvSpPr>
        <p:spPr>
          <a:xfrm>
            <a:off x="1047902" y="1295705"/>
            <a:ext cx="4562856" cy="33467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Development Environment </a:t>
            </a:r>
            <a:endParaRPr lang="en-US" sz="18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4205" y="1356970"/>
            <a:ext cx="209398" cy="20939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724205" y="2018995"/>
            <a:ext cx="4886554" cy="875995"/>
          </a:xfrm>
          <a:prstGeom prst="roundRect">
            <a:avLst>
              <a:gd name="adj" fmla="val 18154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923544" y="2229307"/>
            <a:ext cx="457200" cy="457200"/>
          </a:xfrm>
          <a:prstGeom prst="roundRect">
            <a:avLst>
              <a:gd name="adj" fmla="val 6666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 l="-57" r="-57"/>
          <a:stretch/>
        </p:blipFill>
        <p:spPr>
          <a:xfrm>
            <a:off x="1052474" y="2343607"/>
            <a:ext cx="200254" cy="228600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1524305" y="2219249"/>
            <a:ext cx="3229661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Unity 6</a:t>
            </a:r>
            <a:endParaRPr lang="en-US" sz="1300" dirty="0"/>
          </a:p>
        </p:txBody>
      </p:sp>
      <p:sp>
        <p:nvSpPr>
          <p:cNvPr id="13" name="Text 8"/>
          <p:cNvSpPr txBox="1"/>
          <p:nvPr/>
        </p:nvSpPr>
        <p:spPr>
          <a:xfrm>
            <a:off x="1524305" y="2505456"/>
            <a:ext cx="32296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2D Built-In Render Pipeline, 6000.3.11f1</a:t>
            </a:r>
            <a:endParaRPr lang="en-US" sz="1000" dirty="0"/>
          </a:p>
        </p:txBody>
      </p:sp>
      <p:sp>
        <p:nvSpPr>
          <p:cNvPr id="14" name="Shape 9"/>
          <p:cNvSpPr/>
          <p:nvPr/>
        </p:nvSpPr>
        <p:spPr>
          <a:xfrm>
            <a:off x="4889297" y="2328977"/>
            <a:ext cx="523951" cy="256946"/>
          </a:xfrm>
          <a:prstGeom prst="roundRect">
            <a:avLst>
              <a:gd name="adj" fmla="val 105444"/>
            </a:avLst>
          </a:prstGeom>
          <a:solidFill>
            <a:srgbClr val="33333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5" name="Text 10"/>
          <p:cNvSpPr txBox="1"/>
          <p:nvPr/>
        </p:nvSpPr>
        <p:spPr>
          <a:xfrm>
            <a:off x="4889297" y="2328977"/>
            <a:ext cx="523951" cy="2578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38100" rIns="114300" bIns="3810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2024</a:t>
            </a:r>
            <a:endParaRPr lang="en-US" sz="900" dirty="0"/>
          </a:p>
        </p:txBody>
      </p:sp>
      <p:sp>
        <p:nvSpPr>
          <p:cNvPr id="16" name="Shape 11"/>
          <p:cNvSpPr/>
          <p:nvPr/>
        </p:nvSpPr>
        <p:spPr>
          <a:xfrm>
            <a:off x="724205" y="3038551"/>
            <a:ext cx="4886554" cy="875995"/>
          </a:xfrm>
          <a:prstGeom prst="roundRect">
            <a:avLst>
              <a:gd name="adj" fmla="val 18154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7" name="Shape 12"/>
          <p:cNvSpPr/>
          <p:nvPr/>
        </p:nvSpPr>
        <p:spPr>
          <a:xfrm>
            <a:off x="923544" y="3247949"/>
            <a:ext cx="457200" cy="457200"/>
          </a:xfrm>
          <a:prstGeom prst="roundRect">
            <a:avLst>
              <a:gd name="adj" fmla="val 6666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rcRect l="-80" r="-80"/>
          <a:stretch/>
        </p:blipFill>
        <p:spPr>
          <a:xfrm>
            <a:off x="1009498" y="3362249"/>
            <a:ext cx="286207" cy="228600"/>
          </a:xfrm>
          <a:prstGeom prst="rect">
            <a:avLst/>
          </a:prstGeom>
        </p:spPr>
      </p:pic>
      <p:sp>
        <p:nvSpPr>
          <p:cNvPr id="19" name="Text 13"/>
          <p:cNvSpPr txBox="1"/>
          <p:nvPr/>
        </p:nvSpPr>
        <p:spPr>
          <a:xfrm>
            <a:off x="1524305" y="3238805"/>
            <a:ext cx="3229661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C#</a:t>
            </a:r>
            <a:endParaRPr lang="en-US" sz="1300" dirty="0"/>
          </a:p>
        </p:txBody>
      </p:sp>
      <p:sp>
        <p:nvSpPr>
          <p:cNvPr id="20" name="Text 14"/>
          <p:cNvSpPr txBox="1"/>
          <p:nvPr/>
        </p:nvSpPr>
        <p:spPr>
          <a:xfrm>
            <a:off x="1524305" y="3524098"/>
            <a:ext cx="32296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Game logic and system implementation</a:t>
            </a:r>
            <a:endParaRPr lang="en-US" sz="1000" dirty="0"/>
          </a:p>
        </p:txBody>
      </p:sp>
      <p:sp>
        <p:nvSpPr>
          <p:cNvPr id="21" name="Shape 15"/>
          <p:cNvSpPr/>
          <p:nvPr/>
        </p:nvSpPr>
        <p:spPr>
          <a:xfrm>
            <a:off x="4894783" y="3347618"/>
            <a:ext cx="523951" cy="256946"/>
          </a:xfrm>
          <a:prstGeom prst="roundRect">
            <a:avLst>
              <a:gd name="adj" fmla="val 105444"/>
            </a:avLst>
          </a:prstGeom>
          <a:solidFill>
            <a:srgbClr val="33333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2" name="Text 16"/>
          <p:cNvSpPr txBox="1"/>
          <p:nvPr/>
        </p:nvSpPr>
        <p:spPr>
          <a:xfrm>
            <a:off x="4894783" y="3347618"/>
            <a:ext cx="523951" cy="2578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38100" rIns="114300" bIns="3810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.NET</a:t>
            </a:r>
            <a:endParaRPr lang="en-US" sz="900" dirty="0"/>
          </a:p>
        </p:txBody>
      </p:sp>
      <p:sp>
        <p:nvSpPr>
          <p:cNvPr id="23" name="Shape 17"/>
          <p:cNvSpPr/>
          <p:nvPr/>
        </p:nvSpPr>
        <p:spPr>
          <a:xfrm>
            <a:off x="724205" y="4058107"/>
            <a:ext cx="4886554" cy="875995"/>
          </a:xfrm>
          <a:prstGeom prst="roundRect">
            <a:avLst>
              <a:gd name="adj" fmla="val 18154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4" name="Shape 18"/>
          <p:cNvSpPr/>
          <p:nvPr/>
        </p:nvSpPr>
        <p:spPr>
          <a:xfrm>
            <a:off x="923544" y="4267505"/>
            <a:ext cx="457200" cy="457200"/>
          </a:xfrm>
          <a:prstGeom prst="roundRect">
            <a:avLst>
              <a:gd name="adj" fmla="val 6666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7"/>
          <a:srcRect t="-456" b="-456"/>
          <a:stretch/>
        </p:blipFill>
        <p:spPr>
          <a:xfrm>
            <a:off x="1043330" y="4381805"/>
            <a:ext cx="219456" cy="228600"/>
          </a:xfrm>
          <a:prstGeom prst="rect">
            <a:avLst/>
          </a:prstGeom>
        </p:spPr>
      </p:pic>
      <p:sp>
        <p:nvSpPr>
          <p:cNvPr id="26" name="Text 19"/>
          <p:cNvSpPr txBox="1"/>
          <p:nvPr/>
        </p:nvSpPr>
        <p:spPr>
          <a:xfrm>
            <a:off x="1524305" y="4257446"/>
            <a:ext cx="3343961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GitHub</a:t>
            </a:r>
            <a:endParaRPr lang="en-US" sz="1300" dirty="0"/>
          </a:p>
        </p:txBody>
      </p:sp>
      <p:sp>
        <p:nvSpPr>
          <p:cNvPr id="27" name="Text 20"/>
          <p:cNvSpPr txBox="1"/>
          <p:nvPr/>
        </p:nvSpPr>
        <p:spPr>
          <a:xfrm>
            <a:off x="1524305" y="4543654"/>
            <a:ext cx="355518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Version control: main ← develop ← feature/*</a:t>
            </a:r>
            <a:endParaRPr lang="en-US" sz="1000" dirty="0"/>
          </a:p>
        </p:txBody>
      </p:sp>
      <p:sp>
        <p:nvSpPr>
          <p:cNvPr id="28" name="Shape 21"/>
          <p:cNvSpPr/>
          <p:nvPr/>
        </p:nvSpPr>
        <p:spPr>
          <a:xfrm>
            <a:off x="5002682" y="4367174"/>
            <a:ext cx="409651" cy="256946"/>
          </a:xfrm>
          <a:prstGeom prst="roundRect">
            <a:avLst>
              <a:gd name="adj" fmla="val 105444"/>
            </a:avLst>
          </a:prstGeom>
          <a:solidFill>
            <a:srgbClr val="33333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9" name="Text 22"/>
          <p:cNvSpPr txBox="1"/>
          <p:nvPr/>
        </p:nvSpPr>
        <p:spPr>
          <a:xfrm>
            <a:off x="5002682" y="4367174"/>
            <a:ext cx="409651" cy="2578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38100" rIns="114300" bIns="3810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Git</a:t>
            </a:r>
            <a:endParaRPr lang="en-US" sz="900" dirty="0"/>
          </a:p>
        </p:txBody>
      </p:sp>
      <p:sp>
        <p:nvSpPr>
          <p:cNvPr id="30" name="Text 23"/>
          <p:cNvSpPr txBox="1"/>
          <p:nvPr/>
        </p:nvSpPr>
        <p:spPr>
          <a:xfrm>
            <a:off x="963778" y="5219395"/>
            <a:ext cx="464698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Development Workflow </a:t>
            </a:r>
            <a:endParaRPr lang="en-US" sz="1000" dirty="0"/>
          </a:p>
        </p:txBody>
      </p:sp>
      <p:sp>
        <p:nvSpPr>
          <p:cNvPr id="31" name="Shape 24"/>
          <p:cNvSpPr/>
          <p:nvPr/>
        </p:nvSpPr>
        <p:spPr>
          <a:xfrm>
            <a:off x="724205" y="5524805"/>
            <a:ext cx="4886554" cy="743407"/>
          </a:xfrm>
          <a:prstGeom prst="roundRect">
            <a:avLst>
              <a:gd name="adj" fmla="val 25231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2" name="Shape 25"/>
          <p:cNvSpPr/>
          <p:nvPr/>
        </p:nvSpPr>
        <p:spPr>
          <a:xfrm>
            <a:off x="1584655" y="5743346"/>
            <a:ext cx="905256" cy="304495"/>
          </a:xfrm>
          <a:prstGeom prst="roundRect">
            <a:avLst>
              <a:gd name="adj" fmla="val 75075"/>
            </a:avLst>
          </a:prstGeom>
          <a:solidFill>
            <a:srgbClr val="33333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3" name="Text 26"/>
          <p:cNvSpPr txBox="1"/>
          <p:nvPr/>
        </p:nvSpPr>
        <p:spPr>
          <a:xfrm>
            <a:off x="1584655" y="5743346"/>
            <a:ext cx="905256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52400" tIns="63500" rIns="152400" bIns="6350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feature/*</a:t>
            </a:r>
            <a:endParaRPr lang="en-US" sz="1000" dirty="0"/>
          </a:p>
        </p:txBody>
      </p:sp>
      <p:pic>
        <p:nvPicPr>
          <p:cNvPr id="34" name="Image 5" descr="preencoded.png"/>
          <p:cNvPicPr>
            <a:picLocks noChangeAspect="1"/>
          </p:cNvPicPr>
          <p:nvPr/>
        </p:nvPicPr>
        <p:blipFill>
          <a:blip r:embed="rId8"/>
          <a:srcRect t="-1100" b="-1100"/>
          <a:stretch/>
        </p:blipFill>
        <p:spPr>
          <a:xfrm>
            <a:off x="2623414" y="5829300"/>
            <a:ext cx="114300" cy="133502"/>
          </a:xfrm>
          <a:prstGeom prst="rect">
            <a:avLst/>
          </a:prstGeom>
        </p:spPr>
      </p:pic>
      <p:sp>
        <p:nvSpPr>
          <p:cNvPr id="35" name="Shape 27"/>
          <p:cNvSpPr/>
          <p:nvPr/>
        </p:nvSpPr>
        <p:spPr>
          <a:xfrm>
            <a:off x="2880360" y="5743346"/>
            <a:ext cx="838505" cy="304495"/>
          </a:xfrm>
          <a:prstGeom prst="roundRect">
            <a:avLst>
              <a:gd name="adj" fmla="val 75075"/>
            </a:avLst>
          </a:prstGeom>
          <a:solidFill>
            <a:srgbClr val="33333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6" name="Text 28"/>
          <p:cNvSpPr txBox="1"/>
          <p:nvPr/>
        </p:nvSpPr>
        <p:spPr>
          <a:xfrm>
            <a:off x="2880360" y="5743346"/>
            <a:ext cx="838505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52400" tIns="63500" rIns="152400" bIns="6350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develop</a:t>
            </a:r>
            <a:endParaRPr lang="en-US" sz="1000" dirty="0"/>
          </a:p>
        </p:txBody>
      </p:sp>
      <p:pic>
        <p:nvPicPr>
          <p:cNvPr id="37" name="Image 6" descr="preencoded.png"/>
          <p:cNvPicPr>
            <a:picLocks noChangeAspect="1"/>
          </p:cNvPicPr>
          <p:nvPr/>
        </p:nvPicPr>
        <p:blipFill>
          <a:blip r:embed="rId8"/>
          <a:srcRect t="-1100" b="-1100"/>
          <a:stretch/>
        </p:blipFill>
        <p:spPr>
          <a:xfrm>
            <a:off x="3854196" y="5829300"/>
            <a:ext cx="114300" cy="133502"/>
          </a:xfrm>
          <a:prstGeom prst="rect">
            <a:avLst/>
          </a:prstGeom>
        </p:spPr>
      </p:pic>
      <p:sp>
        <p:nvSpPr>
          <p:cNvPr id="38" name="Shape 29"/>
          <p:cNvSpPr/>
          <p:nvPr/>
        </p:nvSpPr>
        <p:spPr>
          <a:xfrm>
            <a:off x="4111142" y="5743346"/>
            <a:ext cx="638251" cy="304495"/>
          </a:xfrm>
          <a:prstGeom prst="roundRect">
            <a:avLst>
              <a:gd name="adj" fmla="val 75075"/>
            </a:avLst>
          </a:prstGeom>
          <a:solidFill>
            <a:srgbClr val="33333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9" name="Text 30"/>
          <p:cNvSpPr txBox="1"/>
          <p:nvPr/>
        </p:nvSpPr>
        <p:spPr>
          <a:xfrm>
            <a:off x="4111142" y="5743346"/>
            <a:ext cx="638251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52400" tIns="63500" rIns="152400" bIns="6350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main</a:t>
            </a:r>
            <a:endParaRPr lang="en-US" sz="1000" dirty="0"/>
          </a:p>
        </p:txBody>
      </p:sp>
      <p:sp>
        <p:nvSpPr>
          <p:cNvPr id="40" name="Shape 31"/>
          <p:cNvSpPr/>
          <p:nvPr/>
        </p:nvSpPr>
        <p:spPr>
          <a:xfrm>
            <a:off x="6238951" y="952805"/>
            <a:ext cx="5572354" cy="5524805"/>
          </a:xfrm>
          <a:prstGeom prst="roundRect">
            <a:avLst>
              <a:gd name="adj" fmla="val 685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1" name="Shape 32"/>
          <p:cNvSpPr/>
          <p:nvPr/>
        </p:nvSpPr>
        <p:spPr>
          <a:xfrm>
            <a:off x="6581851" y="1772107"/>
            <a:ext cx="4886554" cy="914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42" name="Text 33"/>
          <p:cNvSpPr txBox="1"/>
          <p:nvPr/>
        </p:nvSpPr>
        <p:spPr>
          <a:xfrm>
            <a:off x="6905549" y="1295705"/>
            <a:ext cx="4562856" cy="33467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Assets Used </a:t>
            </a:r>
            <a:endParaRPr lang="en-US" sz="1800" dirty="0"/>
          </a:p>
        </p:txBody>
      </p:sp>
      <p:pic>
        <p:nvPicPr>
          <p:cNvPr id="43" name="Image 7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581851" y="1356970"/>
            <a:ext cx="209398" cy="209398"/>
          </a:xfrm>
          <a:prstGeom prst="rect">
            <a:avLst/>
          </a:prstGeom>
        </p:spPr>
      </p:pic>
      <p:sp>
        <p:nvSpPr>
          <p:cNvPr id="44" name="Shape 34"/>
          <p:cNvSpPr/>
          <p:nvPr/>
        </p:nvSpPr>
        <p:spPr>
          <a:xfrm>
            <a:off x="6581851" y="2018995"/>
            <a:ext cx="4886554" cy="647395"/>
          </a:xfrm>
          <a:prstGeom prst="roundRect">
            <a:avLst>
              <a:gd name="adj" fmla="val 33234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5" name="Shape 35"/>
          <p:cNvSpPr/>
          <p:nvPr/>
        </p:nvSpPr>
        <p:spPr>
          <a:xfrm>
            <a:off x="6782105" y="2168957"/>
            <a:ext cx="342900" cy="342900"/>
          </a:xfrm>
          <a:prstGeom prst="roundRect">
            <a:avLst>
              <a:gd name="adj" fmla="val 88889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6" name="Image 8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877202" y="2264054"/>
            <a:ext cx="152705" cy="152705"/>
          </a:xfrm>
          <a:prstGeom prst="rect">
            <a:avLst/>
          </a:prstGeom>
        </p:spPr>
      </p:pic>
      <p:sp>
        <p:nvSpPr>
          <p:cNvPr id="47" name="Text 36"/>
          <p:cNvSpPr txBox="1"/>
          <p:nvPr/>
        </p:nvSpPr>
        <p:spPr>
          <a:xfrm>
            <a:off x="7267651" y="2162556"/>
            <a:ext cx="40005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Pixel_Poem 2D Pixel Dungeon</a:t>
            </a:r>
            <a:endParaRPr lang="en-US" sz="1100" dirty="0"/>
          </a:p>
        </p:txBody>
      </p:sp>
      <p:sp>
        <p:nvSpPr>
          <p:cNvPr id="48" name="Text 37"/>
          <p:cNvSpPr txBox="1"/>
          <p:nvPr/>
        </p:nvSpPr>
        <p:spPr>
          <a:xfrm>
            <a:off x="7267651" y="2381098"/>
            <a:ext cx="4000500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16x16 tileset, Floor 1 dungeon map</a:t>
            </a:r>
            <a:endParaRPr lang="en-US" sz="900" dirty="0"/>
          </a:p>
        </p:txBody>
      </p:sp>
      <p:sp>
        <p:nvSpPr>
          <p:cNvPr id="49" name="Shape 38"/>
          <p:cNvSpPr/>
          <p:nvPr/>
        </p:nvSpPr>
        <p:spPr>
          <a:xfrm>
            <a:off x="6581851" y="2794406"/>
            <a:ext cx="4886554" cy="647395"/>
          </a:xfrm>
          <a:prstGeom prst="roundRect">
            <a:avLst>
              <a:gd name="adj" fmla="val 33234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50" name="Shape 39"/>
          <p:cNvSpPr/>
          <p:nvPr/>
        </p:nvSpPr>
        <p:spPr>
          <a:xfrm>
            <a:off x="6782105" y="2944368"/>
            <a:ext cx="342900" cy="342900"/>
          </a:xfrm>
          <a:prstGeom prst="roundRect">
            <a:avLst>
              <a:gd name="adj" fmla="val 88889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1" name="Image 9" descr="preencoded.png"/>
          <p:cNvPicPr>
            <a:picLocks noChangeAspect="1"/>
          </p:cNvPicPr>
          <p:nvPr/>
        </p:nvPicPr>
        <p:blipFill>
          <a:blip r:embed="rId11"/>
          <a:srcRect l="-33" r="-33"/>
          <a:stretch/>
        </p:blipFill>
        <p:spPr>
          <a:xfrm>
            <a:off x="6867144" y="3039466"/>
            <a:ext cx="171907" cy="152705"/>
          </a:xfrm>
          <a:prstGeom prst="rect">
            <a:avLst/>
          </a:prstGeom>
        </p:spPr>
      </p:pic>
      <p:sp>
        <p:nvSpPr>
          <p:cNvPr id="52" name="Text 40"/>
          <p:cNvSpPr txBox="1"/>
          <p:nvPr/>
        </p:nvSpPr>
        <p:spPr>
          <a:xfrm>
            <a:off x="7267651" y="2937967"/>
            <a:ext cx="40005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Cainos Pixel Art Top Down</a:t>
            </a:r>
            <a:endParaRPr lang="en-US" sz="1100" dirty="0"/>
          </a:p>
        </p:txBody>
      </p:sp>
      <p:sp>
        <p:nvSpPr>
          <p:cNvPr id="53" name="Text 41"/>
          <p:cNvSpPr txBox="1"/>
          <p:nvPr/>
        </p:nvSpPr>
        <p:spPr>
          <a:xfrm>
            <a:off x="7267651" y="3156509"/>
            <a:ext cx="4000500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32x32 tileset, Lobby planned</a:t>
            </a:r>
            <a:endParaRPr lang="en-US" sz="900" dirty="0"/>
          </a:p>
        </p:txBody>
      </p:sp>
      <p:sp>
        <p:nvSpPr>
          <p:cNvPr id="54" name="Shape 42"/>
          <p:cNvSpPr/>
          <p:nvPr/>
        </p:nvSpPr>
        <p:spPr>
          <a:xfrm>
            <a:off x="6581851" y="3569818"/>
            <a:ext cx="4886554" cy="647395"/>
          </a:xfrm>
          <a:prstGeom prst="roundRect">
            <a:avLst>
              <a:gd name="adj" fmla="val 33234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55" name="Shape 43"/>
          <p:cNvSpPr/>
          <p:nvPr/>
        </p:nvSpPr>
        <p:spPr>
          <a:xfrm>
            <a:off x="6782105" y="3719779"/>
            <a:ext cx="342900" cy="342900"/>
          </a:xfrm>
          <a:prstGeom prst="roundRect">
            <a:avLst>
              <a:gd name="adj" fmla="val 88889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6" name="Image 10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877202" y="3814877"/>
            <a:ext cx="152705" cy="152705"/>
          </a:xfrm>
          <a:prstGeom prst="rect">
            <a:avLst/>
          </a:prstGeom>
        </p:spPr>
      </p:pic>
      <p:sp>
        <p:nvSpPr>
          <p:cNvPr id="57" name="Text 44"/>
          <p:cNvSpPr txBox="1"/>
          <p:nvPr/>
        </p:nvSpPr>
        <p:spPr>
          <a:xfrm>
            <a:off x="7267651" y="3713378"/>
            <a:ext cx="40005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Scut Pixel Tileset 8x8</a:t>
            </a:r>
            <a:endParaRPr lang="en-US" sz="1100" dirty="0"/>
          </a:p>
        </p:txBody>
      </p:sp>
      <p:sp>
        <p:nvSpPr>
          <p:cNvPr id="58" name="Text 45"/>
          <p:cNvSpPr txBox="1"/>
          <p:nvPr/>
        </p:nvSpPr>
        <p:spPr>
          <a:xfrm>
            <a:off x="7267651" y="3931920"/>
            <a:ext cx="4000500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8x8 tileset, Floor 2 Sci-Fi map</a:t>
            </a:r>
            <a:endParaRPr lang="en-US" sz="900" dirty="0"/>
          </a:p>
        </p:txBody>
      </p:sp>
      <p:sp>
        <p:nvSpPr>
          <p:cNvPr id="59" name="Shape 46"/>
          <p:cNvSpPr/>
          <p:nvPr/>
        </p:nvSpPr>
        <p:spPr>
          <a:xfrm>
            <a:off x="6581851" y="4345229"/>
            <a:ext cx="4886554" cy="647395"/>
          </a:xfrm>
          <a:prstGeom prst="roundRect">
            <a:avLst>
              <a:gd name="adj" fmla="val 33234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0" name="Shape 47"/>
          <p:cNvSpPr/>
          <p:nvPr/>
        </p:nvSpPr>
        <p:spPr>
          <a:xfrm>
            <a:off x="6782105" y="4495190"/>
            <a:ext cx="342900" cy="342900"/>
          </a:xfrm>
          <a:prstGeom prst="roundRect">
            <a:avLst>
              <a:gd name="adj" fmla="val 88889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1" name="Text 48"/>
          <p:cNvSpPr txBox="1"/>
          <p:nvPr/>
        </p:nvSpPr>
        <p:spPr>
          <a:xfrm>
            <a:off x="7267651" y="4488790"/>
            <a:ext cx="40005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Weapon Pack – FREE</a:t>
            </a:r>
            <a:endParaRPr lang="en-US" sz="1100" dirty="0"/>
          </a:p>
        </p:txBody>
      </p:sp>
      <p:sp>
        <p:nvSpPr>
          <p:cNvPr id="62" name="Text 49"/>
          <p:cNvSpPr txBox="1"/>
          <p:nvPr/>
        </p:nvSpPr>
        <p:spPr>
          <a:xfrm>
            <a:off x="7267651" y="4707331"/>
            <a:ext cx="4000500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Weapon sprites asset</a:t>
            </a:r>
            <a:endParaRPr lang="en-US" sz="900" dirty="0"/>
          </a:p>
        </p:txBody>
      </p:sp>
      <p:sp>
        <p:nvSpPr>
          <p:cNvPr id="63" name="Shape 50"/>
          <p:cNvSpPr/>
          <p:nvPr/>
        </p:nvSpPr>
        <p:spPr>
          <a:xfrm>
            <a:off x="6581851" y="5120640"/>
            <a:ext cx="4886554" cy="647395"/>
          </a:xfrm>
          <a:prstGeom prst="roundRect">
            <a:avLst>
              <a:gd name="adj" fmla="val 33234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4" name="Shape 51"/>
          <p:cNvSpPr/>
          <p:nvPr/>
        </p:nvSpPr>
        <p:spPr>
          <a:xfrm>
            <a:off x="6782105" y="5270602"/>
            <a:ext cx="342900" cy="342900"/>
          </a:xfrm>
          <a:prstGeom prst="roundRect">
            <a:avLst>
              <a:gd name="adj" fmla="val 88889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5" name="Image 11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877202" y="5365699"/>
            <a:ext cx="152705" cy="152705"/>
          </a:xfrm>
          <a:prstGeom prst="rect">
            <a:avLst/>
          </a:prstGeom>
        </p:spPr>
      </p:pic>
      <p:sp>
        <p:nvSpPr>
          <p:cNvPr id="66" name="Text 52"/>
          <p:cNvSpPr txBox="1"/>
          <p:nvPr/>
        </p:nvSpPr>
        <p:spPr>
          <a:xfrm>
            <a:off x="7267651" y="5264201"/>
            <a:ext cx="40005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UI Assets (Google Gemini)</a:t>
            </a:r>
            <a:endParaRPr lang="en-US" sz="1100" dirty="0"/>
          </a:p>
        </p:txBody>
      </p:sp>
      <p:sp>
        <p:nvSpPr>
          <p:cNvPr id="67" name="Text 53"/>
          <p:cNvSpPr txBox="1"/>
          <p:nvPr/>
        </p:nvSpPr>
        <p:spPr>
          <a:xfrm>
            <a:off x="7267651" y="5482742"/>
            <a:ext cx="4000500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HP bar, Token bar, Skill icon</a:t>
            </a:r>
            <a:endParaRPr lang="en-US" sz="900" dirty="0"/>
          </a:p>
        </p:txBody>
      </p:sp>
      <p:sp>
        <p:nvSpPr>
          <p:cNvPr id="68" name="Shape 54"/>
          <p:cNvSpPr/>
          <p:nvPr/>
        </p:nvSpPr>
        <p:spPr>
          <a:xfrm>
            <a:off x="6581851" y="5896051"/>
            <a:ext cx="4886554" cy="647395"/>
          </a:xfrm>
          <a:prstGeom prst="roundRect">
            <a:avLst>
              <a:gd name="adj" fmla="val 33234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9" name="Shape 55"/>
          <p:cNvSpPr/>
          <p:nvPr/>
        </p:nvSpPr>
        <p:spPr>
          <a:xfrm>
            <a:off x="6782105" y="6046013"/>
            <a:ext cx="342900" cy="342900"/>
          </a:xfrm>
          <a:prstGeom prst="roundRect">
            <a:avLst>
              <a:gd name="adj" fmla="val 88889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70" name="Image 12" descr="preencoded.png"/>
          <p:cNvPicPr>
            <a:picLocks noChangeAspect="1"/>
          </p:cNvPicPr>
          <p:nvPr/>
        </p:nvPicPr>
        <p:blipFill>
          <a:blip r:embed="rId14"/>
          <a:srcRect t="-43" b="-43"/>
          <a:stretch/>
        </p:blipFill>
        <p:spPr>
          <a:xfrm>
            <a:off x="6886346" y="6141110"/>
            <a:ext cx="133502" cy="152705"/>
          </a:xfrm>
          <a:prstGeom prst="rect">
            <a:avLst/>
          </a:prstGeom>
        </p:spPr>
      </p:pic>
      <p:sp>
        <p:nvSpPr>
          <p:cNvPr id="71" name="Text 56"/>
          <p:cNvSpPr txBox="1"/>
          <p:nvPr/>
        </p:nvSpPr>
        <p:spPr>
          <a:xfrm>
            <a:off x="7267651" y="6038698"/>
            <a:ext cx="40005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Additional Assets (TBD)</a:t>
            </a:r>
            <a:endParaRPr lang="en-US" sz="1100" dirty="0"/>
          </a:p>
        </p:txBody>
      </p:sp>
      <p:sp>
        <p:nvSpPr>
          <p:cNvPr id="72" name="Text 57"/>
          <p:cNvSpPr txBox="1"/>
          <p:nvPr/>
        </p:nvSpPr>
        <p:spPr>
          <a:xfrm>
            <a:off x="7267651" y="6258154"/>
            <a:ext cx="4000500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To be updated later</a:t>
            </a:r>
            <a:endParaRPr lang="en-US" sz="900" dirty="0"/>
          </a:p>
        </p:txBody>
      </p:sp>
      <p:pic>
        <p:nvPicPr>
          <p:cNvPr id="73" name="Image 13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24205" y="5255057"/>
            <a:ext cx="133502" cy="133502"/>
          </a:xfrm>
          <a:prstGeom prst="rect">
            <a:avLst/>
          </a:prstGeom>
        </p:spPr>
      </p:pic>
      <p:sp>
        <p:nvSpPr>
          <p:cNvPr id="74" name="Shape 58"/>
          <p:cNvSpPr/>
          <p:nvPr/>
        </p:nvSpPr>
        <p:spPr>
          <a:xfrm>
            <a:off x="0" y="0"/>
            <a:ext cx="12191695" cy="666598"/>
          </a:xfrm>
          <a:prstGeom prst="rect">
            <a:avLst/>
          </a:prstGeom>
          <a:solidFill>
            <a:srgbClr val="111111"/>
          </a:solidFill>
          <a:ln/>
        </p:spPr>
      </p:sp>
      <p:sp>
        <p:nvSpPr>
          <p:cNvPr id="75" name="Shape 59"/>
          <p:cNvSpPr/>
          <p:nvPr/>
        </p:nvSpPr>
        <p:spPr>
          <a:xfrm>
            <a:off x="0" y="657454"/>
            <a:ext cx="12191695" cy="914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76" name="Shape 60"/>
          <p:cNvSpPr/>
          <p:nvPr/>
        </p:nvSpPr>
        <p:spPr>
          <a:xfrm>
            <a:off x="381305" y="157277"/>
            <a:ext cx="342900" cy="342900"/>
          </a:xfrm>
          <a:prstGeom prst="roundRect">
            <a:avLst>
              <a:gd name="adj" fmla="val 88889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77" name="Image 14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457200" y="233172"/>
            <a:ext cx="190195" cy="190195"/>
          </a:xfrm>
          <a:prstGeom prst="rect">
            <a:avLst/>
          </a:prstGeom>
        </p:spPr>
      </p:pic>
      <p:sp>
        <p:nvSpPr>
          <p:cNvPr id="78" name="Text 61"/>
          <p:cNvSpPr txBox="1"/>
          <p:nvPr/>
        </p:nvSpPr>
        <p:spPr>
          <a:xfrm>
            <a:off x="866851" y="138074"/>
            <a:ext cx="4858207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Development Tools &amp; Resources</a:t>
            </a:r>
            <a:endParaRPr lang="en-US" sz="2100" dirty="0"/>
          </a:p>
        </p:txBody>
      </p:sp>
      <p:sp>
        <p:nvSpPr>
          <p:cNvPr id="79" name="Text 62"/>
          <p:cNvSpPr txBox="1"/>
          <p:nvPr/>
        </p:nvSpPr>
        <p:spPr>
          <a:xfrm>
            <a:off x="8949233" y="213970"/>
            <a:ext cx="12701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Robot Uprising</a:t>
            </a:r>
            <a:endParaRPr lang="en-US" sz="1200" dirty="0"/>
          </a:p>
        </p:txBody>
      </p:sp>
      <p:sp>
        <p:nvSpPr>
          <p:cNvPr id="80" name="Text 63"/>
          <p:cNvSpPr txBox="1"/>
          <p:nvPr/>
        </p:nvSpPr>
        <p:spPr>
          <a:xfrm>
            <a:off x="10199218" y="213970"/>
            <a:ext cx="5669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|</a:t>
            </a:r>
            <a:endParaRPr lang="en-US" sz="1200" dirty="0"/>
          </a:p>
        </p:txBody>
      </p:sp>
      <p:sp>
        <p:nvSpPr>
          <p:cNvPr id="81" name="Text 64"/>
          <p:cNvSpPr txBox="1"/>
          <p:nvPr/>
        </p:nvSpPr>
        <p:spPr>
          <a:xfrm>
            <a:off x="10430561" y="213970"/>
            <a:ext cx="16102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Development Stack</a:t>
            </a:r>
            <a:endParaRPr lang="en-US" sz="1200" dirty="0"/>
          </a:p>
        </p:txBody>
      </p:sp>
      <p:sp>
        <p:nvSpPr>
          <p:cNvPr id="82" name="Text 65"/>
          <p:cNvSpPr txBox="1"/>
          <p:nvPr/>
        </p:nvSpPr>
        <p:spPr>
          <a:xfrm>
            <a:off x="11637569" y="6391656"/>
            <a:ext cx="19019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A0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685800" y="857707"/>
            <a:ext cx="46488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Project Folder Structure </a:t>
            </a:r>
            <a:endParaRPr lang="en-US" sz="16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842" b="-842"/>
          <a:stretch/>
        </p:blipFill>
        <p:spPr>
          <a:xfrm>
            <a:off x="381305" y="923544"/>
            <a:ext cx="190195" cy="171907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381305" y="1304849"/>
            <a:ext cx="4953305" cy="5171846"/>
          </a:xfrm>
          <a:prstGeom prst="roundRect">
            <a:avLst>
              <a:gd name="adj" fmla="val 852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7454" y="2309774"/>
            <a:ext cx="133502" cy="133502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895198" y="2269541"/>
            <a:ext cx="505663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Assets/</a:t>
            </a:r>
            <a:endParaRPr lang="en-US" sz="900" dirty="0"/>
          </a:p>
        </p:txBody>
      </p:sp>
      <p:sp>
        <p:nvSpPr>
          <p:cNvPr id="10" name="Shape 5"/>
          <p:cNvSpPr/>
          <p:nvPr/>
        </p:nvSpPr>
        <p:spPr>
          <a:xfrm>
            <a:off x="819302" y="2502713"/>
            <a:ext cx="9144" cy="3029407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00354" y="2562149"/>
            <a:ext cx="133502" cy="133502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1238098" y="2521915"/>
            <a:ext cx="5715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Scripts/</a:t>
            </a:r>
            <a:endParaRPr lang="en-US" sz="900" dirty="0"/>
          </a:p>
        </p:txBody>
      </p:sp>
      <p:sp>
        <p:nvSpPr>
          <p:cNvPr id="13" name="Text 7"/>
          <p:cNvSpPr txBox="1"/>
          <p:nvPr/>
        </p:nvSpPr>
        <p:spPr>
          <a:xfrm>
            <a:off x="1962302" y="2521915"/>
            <a:ext cx="85770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# Core Logic</a:t>
            </a:r>
            <a:endParaRPr lang="en-US" sz="900" dirty="0"/>
          </a:p>
        </p:txBody>
      </p:sp>
      <p:sp>
        <p:nvSpPr>
          <p:cNvPr id="14" name="Shape 8"/>
          <p:cNvSpPr/>
          <p:nvPr/>
        </p:nvSpPr>
        <p:spPr>
          <a:xfrm>
            <a:off x="1162202" y="2755087"/>
            <a:ext cx="9144" cy="761695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14907" y="2814523"/>
            <a:ext cx="133502" cy="133502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1524305" y="2774290"/>
            <a:ext cx="6483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Entities/</a:t>
            </a:r>
            <a:endParaRPr lang="en-US" sz="900" dirty="0"/>
          </a:p>
        </p:txBody>
      </p:sp>
      <p:sp>
        <p:nvSpPr>
          <p:cNvPr id="17" name="Text 10"/>
          <p:cNvSpPr txBox="1"/>
          <p:nvPr/>
        </p:nvSpPr>
        <p:spPr>
          <a:xfrm>
            <a:off x="2318918" y="2774290"/>
            <a:ext cx="2791663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# PlayerController, BaseEntity, EnemyAI</a:t>
            </a:r>
            <a:endParaRPr lang="en-US" sz="90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43254" y="3066898"/>
            <a:ext cx="133502" cy="133502"/>
          </a:xfrm>
          <a:prstGeom prst="rect">
            <a:avLst/>
          </a:prstGeom>
        </p:spPr>
      </p:pic>
      <p:sp>
        <p:nvSpPr>
          <p:cNvPr id="19" name="Text 11"/>
          <p:cNvSpPr txBox="1"/>
          <p:nvPr/>
        </p:nvSpPr>
        <p:spPr>
          <a:xfrm>
            <a:off x="1580998" y="3026664"/>
            <a:ext cx="505663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Combat/</a:t>
            </a:r>
            <a:endParaRPr lang="en-US" sz="900" dirty="0"/>
          </a:p>
        </p:txBody>
      </p:sp>
      <p:sp>
        <p:nvSpPr>
          <p:cNvPr id="20" name="Text 12"/>
          <p:cNvSpPr txBox="1"/>
          <p:nvPr/>
        </p:nvSpPr>
        <p:spPr>
          <a:xfrm>
            <a:off x="2233879" y="3026664"/>
            <a:ext cx="2286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# Weapon system, damage handling</a:t>
            </a:r>
            <a:endParaRPr lang="en-US" sz="900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40510" y="3319272"/>
            <a:ext cx="133502" cy="133502"/>
          </a:xfrm>
          <a:prstGeom prst="rect">
            <a:avLst/>
          </a:prstGeom>
        </p:spPr>
      </p:pic>
      <p:sp>
        <p:nvSpPr>
          <p:cNvPr id="22" name="Text 13"/>
          <p:cNvSpPr txBox="1"/>
          <p:nvPr/>
        </p:nvSpPr>
        <p:spPr>
          <a:xfrm>
            <a:off x="1576426" y="3279038"/>
            <a:ext cx="6483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Managers/</a:t>
            </a:r>
            <a:endParaRPr lang="en-US" sz="900" dirty="0"/>
          </a:p>
        </p:txBody>
      </p:sp>
      <p:sp>
        <p:nvSpPr>
          <p:cNvPr id="23" name="Text 14"/>
          <p:cNvSpPr txBox="1"/>
          <p:nvPr/>
        </p:nvSpPr>
        <p:spPr>
          <a:xfrm>
            <a:off x="2371954" y="3279038"/>
            <a:ext cx="271485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# GameManager, UIManager, SpawnManager</a:t>
            </a:r>
            <a:endParaRPr lang="en-US" sz="900" dirty="0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00354" y="3571646"/>
            <a:ext cx="133502" cy="133502"/>
          </a:xfrm>
          <a:prstGeom prst="rect">
            <a:avLst/>
          </a:prstGeom>
        </p:spPr>
      </p:pic>
      <p:sp>
        <p:nvSpPr>
          <p:cNvPr id="25" name="Text 15"/>
          <p:cNvSpPr txBox="1"/>
          <p:nvPr/>
        </p:nvSpPr>
        <p:spPr>
          <a:xfrm>
            <a:off x="1238098" y="3531413"/>
            <a:ext cx="28620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Art/</a:t>
            </a:r>
            <a:endParaRPr lang="en-US" sz="900" dirty="0"/>
          </a:p>
        </p:txBody>
      </p:sp>
      <p:sp>
        <p:nvSpPr>
          <p:cNvPr id="26" name="Text 16"/>
          <p:cNvSpPr txBox="1"/>
          <p:nvPr/>
        </p:nvSpPr>
        <p:spPr>
          <a:xfrm>
            <a:off x="1676095" y="3531413"/>
            <a:ext cx="13624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# Sprites, Tilesets</a:t>
            </a:r>
            <a:endParaRPr lang="en-US" sz="900" dirty="0"/>
          </a:p>
        </p:txBody>
      </p:sp>
      <p:sp>
        <p:nvSpPr>
          <p:cNvPr id="27" name="Shape 17"/>
          <p:cNvSpPr/>
          <p:nvPr/>
        </p:nvSpPr>
        <p:spPr>
          <a:xfrm>
            <a:off x="1162202" y="3764585"/>
            <a:ext cx="9144" cy="504749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pic>
        <p:nvPicPr>
          <p:cNvPr id="28" name="Image 8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343254" y="3824021"/>
            <a:ext cx="133502" cy="133502"/>
          </a:xfrm>
          <a:prstGeom prst="rect">
            <a:avLst/>
          </a:prstGeom>
        </p:spPr>
      </p:pic>
      <p:sp>
        <p:nvSpPr>
          <p:cNvPr id="29" name="Text 18"/>
          <p:cNvSpPr txBox="1"/>
          <p:nvPr/>
        </p:nvSpPr>
        <p:spPr>
          <a:xfrm>
            <a:off x="1580998" y="3783787"/>
            <a:ext cx="5715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Dungeon/</a:t>
            </a:r>
            <a:endParaRPr lang="en-US" sz="900" dirty="0"/>
          </a:p>
        </p:txBody>
      </p:sp>
      <p:sp>
        <p:nvSpPr>
          <p:cNvPr id="30" name="Text 19"/>
          <p:cNvSpPr txBox="1"/>
          <p:nvPr/>
        </p:nvSpPr>
        <p:spPr>
          <a:xfrm>
            <a:off x="2305202" y="3783787"/>
            <a:ext cx="214335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# Floor 1 tileset (Pixel_Poem)</a:t>
            </a:r>
            <a:endParaRPr lang="en-US" sz="900" dirty="0"/>
          </a:p>
        </p:txBody>
      </p:sp>
      <p:pic>
        <p:nvPicPr>
          <p:cNvPr id="31" name="Image 9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343254" y="4076395"/>
            <a:ext cx="133502" cy="133502"/>
          </a:xfrm>
          <a:prstGeom prst="rect">
            <a:avLst/>
          </a:prstGeom>
        </p:spPr>
      </p:pic>
      <p:sp>
        <p:nvSpPr>
          <p:cNvPr id="32" name="Text 20"/>
          <p:cNvSpPr txBox="1"/>
          <p:nvPr/>
        </p:nvSpPr>
        <p:spPr>
          <a:xfrm>
            <a:off x="1580998" y="4036162"/>
            <a:ext cx="42885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SciFi/</a:t>
            </a:r>
            <a:endParaRPr lang="en-US" sz="900" dirty="0"/>
          </a:p>
        </p:txBody>
      </p:sp>
      <p:sp>
        <p:nvSpPr>
          <p:cNvPr id="33" name="Text 21"/>
          <p:cNvSpPr txBox="1"/>
          <p:nvPr/>
        </p:nvSpPr>
        <p:spPr>
          <a:xfrm>
            <a:off x="2162556" y="4036162"/>
            <a:ext cx="17145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# Floor 2 tileset (Scut)</a:t>
            </a:r>
            <a:endParaRPr lang="en-US" sz="900" dirty="0"/>
          </a:p>
        </p:txBody>
      </p:sp>
      <p:pic>
        <p:nvPicPr>
          <p:cNvPr id="34" name="Image 10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00354" y="4328770"/>
            <a:ext cx="133502" cy="133502"/>
          </a:xfrm>
          <a:prstGeom prst="rect">
            <a:avLst/>
          </a:prstGeom>
        </p:spPr>
      </p:pic>
      <p:sp>
        <p:nvSpPr>
          <p:cNvPr id="35" name="Text 22"/>
          <p:cNvSpPr txBox="1"/>
          <p:nvPr/>
        </p:nvSpPr>
        <p:spPr>
          <a:xfrm>
            <a:off x="1238098" y="4288536"/>
            <a:ext cx="5715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Prefabs/</a:t>
            </a:r>
            <a:endParaRPr lang="en-US" sz="900" dirty="0"/>
          </a:p>
        </p:txBody>
      </p:sp>
      <p:sp>
        <p:nvSpPr>
          <p:cNvPr id="36" name="Text 23"/>
          <p:cNvSpPr txBox="1"/>
          <p:nvPr/>
        </p:nvSpPr>
        <p:spPr>
          <a:xfrm>
            <a:off x="1962302" y="4288536"/>
            <a:ext cx="128656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# Prefab Resources</a:t>
            </a:r>
            <a:endParaRPr lang="en-US" sz="900" dirty="0"/>
          </a:p>
        </p:txBody>
      </p:sp>
      <p:pic>
        <p:nvPicPr>
          <p:cNvPr id="37" name="Image 1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00354" y="4581144"/>
            <a:ext cx="133502" cy="133502"/>
          </a:xfrm>
          <a:prstGeom prst="rect">
            <a:avLst/>
          </a:prstGeom>
        </p:spPr>
      </p:pic>
      <p:sp>
        <p:nvSpPr>
          <p:cNvPr id="38" name="Text 24"/>
          <p:cNvSpPr txBox="1"/>
          <p:nvPr/>
        </p:nvSpPr>
        <p:spPr>
          <a:xfrm>
            <a:off x="1238098" y="4540910"/>
            <a:ext cx="505663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Scenes/</a:t>
            </a:r>
            <a:endParaRPr lang="en-US" sz="900" dirty="0"/>
          </a:p>
        </p:txBody>
      </p:sp>
      <p:sp>
        <p:nvSpPr>
          <p:cNvPr id="39" name="Text 25"/>
          <p:cNvSpPr txBox="1"/>
          <p:nvPr/>
        </p:nvSpPr>
        <p:spPr>
          <a:xfrm>
            <a:off x="1890979" y="4540910"/>
            <a:ext cx="93360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# Scene Files</a:t>
            </a:r>
            <a:endParaRPr lang="en-US" sz="900" dirty="0"/>
          </a:p>
        </p:txBody>
      </p:sp>
      <p:sp>
        <p:nvSpPr>
          <p:cNvPr id="40" name="Shape 26"/>
          <p:cNvSpPr/>
          <p:nvPr/>
        </p:nvSpPr>
        <p:spPr>
          <a:xfrm>
            <a:off x="1162202" y="4774082"/>
            <a:ext cx="9144" cy="761695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pic>
        <p:nvPicPr>
          <p:cNvPr id="41" name="Image 12" descr="preencoded.png"/>
          <p:cNvPicPr>
            <a:picLocks noChangeAspect="1"/>
          </p:cNvPicPr>
          <p:nvPr/>
        </p:nvPicPr>
        <p:blipFill>
          <a:blip r:embed="rId7"/>
          <a:srcRect l="-2512" r="-2512"/>
          <a:stretch/>
        </p:blipFill>
        <p:spPr>
          <a:xfrm>
            <a:off x="1356970" y="4833518"/>
            <a:ext cx="105156" cy="133502"/>
          </a:xfrm>
          <a:prstGeom prst="rect">
            <a:avLst/>
          </a:prstGeom>
        </p:spPr>
      </p:pic>
      <p:sp>
        <p:nvSpPr>
          <p:cNvPr id="42" name="Text 27"/>
          <p:cNvSpPr txBox="1"/>
          <p:nvPr/>
        </p:nvSpPr>
        <p:spPr>
          <a:xfrm>
            <a:off x="1580998" y="4793285"/>
            <a:ext cx="28620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khm/</a:t>
            </a:r>
            <a:endParaRPr lang="en-US" sz="900" dirty="0"/>
          </a:p>
        </p:txBody>
      </p:sp>
      <p:sp>
        <p:nvSpPr>
          <p:cNvPr id="43" name="Text 28"/>
          <p:cNvSpPr txBox="1"/>
          <p:nvPr/>
        </p:nvSpPr>
        <p:spPr>
          <a:xfrm>
            <a:off x="2018995" y="4793285"/>
            <a:ext cx="142920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# Core system scenes</a:t>
            </a:r>
            <a:endParaRPr lang="en-US" sz="900" dirty="0"/>
          </a:p>
        </p:txBody>
      </p:sp>
      <p:pic>
        <p:nvPicPr>
          <p:cNvPr id="44" name="Image 13" descr="preencoded.png"/>
          <p:cNvPicPr>
            <a:picLocks noChangeAspect="1"/>
          </p:cNvPicPr>
          <p:nvPr/>
        </p:nvPicPr>
        <p:blipFill>
          <a:blip r:embed="rId7"/>
          <a:srcRect l="-2512" r="-2512"/>
          <a:stretch/>
        </p:blipFill>
        <p:spPr>
          <a:xfrm>
            <a:off x="1356970" y="5086807"/>
            <a:ext cx="105156" cy="133502"/>
          </a:xfrm>
          <a:prstGeom prst="rect">
            <a:avLst/>
          </a:prstGeom>
        </p:spPr>
      </p:pic>
      <p:sp>
        <p:nvSpPr>
          <p:cNvPr id="45" name="Text 29"/>
          <p:cNvSpPr txBox="1"/>
          <p:nvPr/>
        </p:nvSpPr>
        <p:spPr>
          <a:xfrm>
            <a:off x="1580998" y="5045659"/>
            <a:ext cx="28620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wjs/</a:t>
            </a:r>
            <a:endParaRPr lang="en-US" sz="900" dirty="0"/>
          </a:p>
        </p:txBody>
      </p:sp>
      <p:sp>
        <p:nvSpPr>
          <p:cNvPr id="46" name="Text 30"/>
          <p:cNvSpPr txBox="1"/>
          <p:nvPr/>
        </p:nvSpPr>
        <p:spPr>
          <a:xfrm>
            <a:off x="2018995" y="5045659"/>
            <a:ext cx="157185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# Enemy &amp; spawn scenes</a:t>
            </a:r>
            <a:endParaRPr lang="en-US" sz="900" dirty="0"/>
          </a:p>
        </p:txBody>
      </p:sp>
      <p:pic>
        <p:nvPicPr>
          <p:cNvPr id="47" name="Image 14" descr="preencoded.png"/>
          <p:cNvPicPr>
            <a:picLocks noChangeAspect="1"/>
          </p:cNvPicPr>
          <p:nvPr/>
        </p:nvPicPr>
        <p:blipFill>
          <a:blip r:embed="rId7"/>
          <a:srcRect l="-2512" r="-2512"/>
          <a:stretch/>
        </p:blipFill>
        <p:spPr>
          <a:xfrm>
            <a:off x="1356970" y="5339182"/>
            <a:ext cx="105156" cy="133502"/>
          </a:xfrm>
          <a:prstGeom prst="rect">
            <a:avLst/>
          </a:prstGeom>
        </p:spPr>
      </p:pic>
      <p:sp>
        <p:nvSpPr>
          <p:cNvPr id="48" name="Text 31"/>
          <p:cNvSpPr txBox="1"/>
          <p:nvPr/>
        </p:nvSpPr>
        <p:spPr>
          <a:xfrm>
            <a:off x="1580998" y="5298034"/>
            <a:ext cx="28620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ytw/</a:t>
            </a:r>
            <a:endParaRPr lang="en-US" sz="900" dirty="0"/>
          </a:p>
        </p:txBody>
      </p:sp>
      <p:sp>
        <p:nvSpPr>
          <p:cNvPr id="49" name="Text 32"/>
          <p:cNvSpPr txBox="1"/>
          <p:nvPr/>
        </p:nvSpPr>
        <p:spPr>
          <a:xfrm>
            <a:off x="2018995" y="5298034"/>
            <a:ext cx="12198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# UI &amp; map scenes</a:t>
            </a:r>
            <a:endParaRPr lang="en-US" sz="900" dirty="0"/>
          </a:p>
        </p:txBody>
      </p:sp>
      <p:sp>
        <p:nvSpPr>
          <p:cNvPr id="50" name="Text 33"/>
          <p:cNvSpPr txBox="1"/>
          <p:nvPr/>
        </p:nvSpPr>
        <p:spPr>
          <a:xfrm>
            <a:off x="5953658" y="857707"/>
            <a:ext cx="5857646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Team Roles </a:t>
            </a:r>
            <a:endParaRPr lang="en-US" sz="1600" dirty="0"/>
          </a:p>
        </p:txBody>
      </p:sp>
      <p:pic>
        <p:nvPicPr>
          <p:cNvPr id="51" name="Image 15" descr="preencoded.png"/>
          <p:cNvPicPr>
            <a:picLocks noChangeAspect="1"/>
          </p:cNvPicPr>
          <p:nvPr/>
        </p:nvPicPr>
        <p:blipFill>
          <a:blip r:embed="rId8"/>
          <a:srcRect l="-1064" r="-1064"/>
          <a:stretch/>
        </p:blipFill>
        <p:spPr>
          <a:xfrm>
            <a:off x="5619902" y="923544"/>
            <a:ext cx="219456" cy="171907"/>
          </a:xfrm>
          <a:prstGeom prst="rect">
            <a:avLst/>
          </a:prstGeom>
        </p:spPr>
      </p:pic>
      <p:sp>
        <p:nvSpPr>
          <p:cNvPr id="52" name="Shape 34"/>
          <p:cNvSpPr/>
          <p:nvPr/>
        </p:nvSpPr>
        <p:spPr>
          <a:xfrm>
            <a:off x="5619902" y="1304849"/>
            <a:ext cx="3029407" cy="2095805"/>
          </a:xfrm>
          <a:prstGeom prst="roundRect">
            <a:avLst>
              <a:gd name="adj" fmla="val 4760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53" name="Shape 35"/>
          <p:cNvSpPr/>
          <p:nvPr/>
        </p:nvSpPr>
        <p:spPr>
          <a:xfrm>
            <a:off x="5820156" y="1514246"/>
            <a:ext cx="418795" cy="418795"/>
          </a:xfrm>
          <a:prstGeom prst="roundRect">
            <a:avLst>
              <a:gd name="adj" fmla="val 7939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4" name="Image 16" descr="preencoded.png"/>
          <p:cNvPicPr>
            <a:picLocks noChangeAspect="1"/>
          </p:cNvPicPr>
          <p:nvPr/>
        </p:nvPicPr>
        <p:blipFill>
          <a:blip r:embed="rId9"/>
          <a:srcRect l="-1648" r="-1648"/>
          <a:stretch/>
        </p:blipFill>
        <p:spPr>
          <a:xfrm>
            <a:off x="5943600" y="1628546"/>
            <a:ext cx="171907" cy="190195"/>
          </a:xfrm>
          <a:prstGeom prst="rect">
            <a:avLst/>
          </a:prstGeom>
        </p:spPr>
      </p:pic>
      <p:sp>
        <p:nvSpPr>
          <p:cNvPr id="55" name="Text 36"/>
          <p:cNvSpPr txBox="1"/>
          <p:nvPr/>
        </p:nvSpPr>
        <p:spPr>
          <a:xfrm>
            <a:off x="6353251" y="1505102"/>
            <a:ext cx="2095805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KimHyeonMin (A)</a:t>
            </a:r>
            <a:endParaRPr lang="en-US" sz="1200" dirty="0"/>
          </a:p>
        </p:txBody>
      </p:sp>
      <p:sp>
        <p:nvSpPr>
          <p:cNvPr id="56" name="Text 37"/>
          <p:cNvSpPr txBox="1"/>
          <p:nvPr/>
        </p:nvSpPr>
        <p:spPr>
          <a:xfrm>
            <a:off x="6353251" y="1762049"/>
            <a:ext cx="20958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Core Systems</a:t>
            </a:r>
            <a:endParaRPr lang="en-US" sz="900" dirty="0"/>
          </a:p>
        </p:txBody>
      </p:sp>
      <p:sp>
        <p:nvSpPr>
          <p:cNvPr id="57" name="Shape 38"/>
          <p:cNvSpPr/>
          <p:nvPr/>
        </p:nvSpPr>
        <p:spPr>
          <a:xfrm>
            <a:off x="5820156" y="2095805"/>
            <a:ext cx="1019556" cy="286207"/>
          </a:xfrm>
          <a:prstGeom prst="roundRect">
            <a:avLst>
              <a:gd name="adj" fmla="val 85197"/>
            </a:avLst>
          </a:prstGeom>
          <a:solidFill>
            <a:srgbClr val="1A1A1A"/>
          </a:solidFill>
          <a:ln w="12700">
            <a:solidFill>
              <a:srgbClr val="222222"/>
            </a:solidFill>
            <a:prstDash val="solid"/>
          </a:ln>
        </p:spPr>
      </p:sp>
      <p:sp>
        <p:nvSpPr>
          <p:cNvPr id="58" name="Text 39"/>
          <p:cNvSpPr txBox="1"/>
          <p:nvPr/>
        </p:nvSpPr>
        <p:spPr>
          <a:xfrm>
            <a:off x="5820156" y="2095805"/>
            <a:ext cx="1019556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63500" rIns="101600" bIns="6350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PlayerController</a:t>
            </a:r>
            <a:endParaRPr lang="en-US" sz="800" dirty="0"/>
          </a:p>
        </p:txBody>
      </p:sp>
      <p:sp>
        <p:nvSpPr>
          <p:cNvPr id="59" name="Shape 40"/>
          <p:cNvSpPr/>
          <p:nvPr/>
        </p:nvSpPr>
        <p:spPr>
          <a:xfrm>
            <a:off x="6889090" y="2095805"/>
            <a:ext cx="733349" cy="286207"/>
          </a:xfrm>
          <a:prstGeom prst="roundRect">
            <a:avLst>
              <a:gd name="adj" fmla="val 85197"/>
            </a:avLst>
          </a:prstGeom>
          <a:solidFill>
            <a:srgbClr val="1A1A1A"/>
          </a:solidFill>
          <a:ln w="12700">
            <a:solidFill>
              <a:srgbClr val="222222"/>
            </a:solidFill>
            <a:prstDash val="solid"/>
          </a:ln>
        </p:spPr>
      </p:sp>
      <p:sp>
        <p:nvSpPr>
          <p:cNvPr id="60" name="Text 41"/>
          <p:cNvSpPr txBox="1"/>
          <p:nvPr/>
        </p:nvSpPr>
        <p:spPr>
          <a:xfrm>
            <a:off x="6889090" y="2095805"/>
            <a:ext cx="734263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63500" rIns="101600" bIns="6350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BaseEntity</a:t>
            </a:r>
            <a:endParaRPr lang="en-US" sz="800" dirty="0"/>
          </a:p>
        </p:txBody>
      </p:sp>
      <p:sp>
        <p:nvSpPr>
          <p:cNvPr id="61" name="Shape 42"/>
          <p:cNvSpPr/>
          <p:nvPr/>
        </p:nvSpPr>
        <p:spPr>
          <a:xfrm>
            <a:off x="5820156" y="2438705"/>
            <a:ext cx="981151" cy="286207"/>
          </a:xfrm>
          <a:prstGeom prst="roundRect">
            <a:avLst>
              <a:gd name="adj" fmla="val 85197"/>
            </a:avLst>
          </a:prstGeom>
          <a:solidFill>
            <a:srgbClr val="1A1A1A"/>
          </a:solidFill>
          <a:ln w="12700">
            <a:solidFill>
              <a:srgbClr val="222222"/>
            </a:solidFill>
            <a:prstDash val="solid"/>
          </a:ln>
        </p:spPr>
      </p:sp>
      <p:sp>
        <p:nvSpPr>
          <p:cNvPr id="62" name="Text 43"/>
          <p:cNvSpPr txBox="1"/>
          <p:nvPr/>
        </p:nvSpPr>
        <p:spPr>
          <a:xfrm>
            <a:off x="5820156" y="2438705"/>
            <a:ext cx="981151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63500" rIns="101600" bIns="6350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Combat System</a:t>
            </a:r>
            <a:endParaRPr lang="en-US" sz="800" dirty="0"/>
          </a:p>
        </p:txBody>
      </p:sp>
      <p:sp>
        <p:nvSpPr>
          <p:cNvPr id="63" name="Shape 44"/>
          <p:cNvSpPr/>
          <p:nvPr/>
        </p:nvSpPr>
        <p:spPr>
          <a:xfrm>
            <a:off x="6852514" y="2438705"/>
            <a:ext cx="1086307" cy="286207"/>
          </a:xfrm>
          <a:prstGeom prst="roundRect">
            <a:avLst>
              <a:gd name="adj" fmla="val 85197"/>
            </a:avLst>
          </a:prstGeom>
          <a:solidFill>
            <a:srgbClr val="1A1A1A"/>
          </a:solidFill>
          <a:ln w="12700">
            <a:solidFill>
              <a:srgbClr val="222222"/>
            </a:solidFill>
            <a:prstDash val="solid"/>
          </a:ln>
        </p:spPr>
      </p:sp>
      <p:sp>
        <p:nvSpPr>
          <p:cNvPr id="64" name="Text 45"/>
          <p:cNvSpPr txBox="1"/>
          <p:nvPr/>
        </p:nvSpPr>
        <p:spPr>
          <a:xfrm>
            <a:off x="6852514" y="2438705"/>
            <a:ext cx="1086307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63500" rIns="101600" bIns="6350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Damage Handling</a:t>
            </a:r>
            <a:endParaRPr lang="en-US" sz="800" dirty="0"/>
          </a:p>
        </p:txBody>
      </p:sp>
      <p:sp>
        <p:nvSpPr>
          <p:cNvPr id="65" name="Shape 46"/>
          <p:cNvSpPr/>
          <p:nvPr/>
        </p:nvSpPr>
        <p:spPr>
          <a:xfrm>
            <a:off x="8786470" y="1304849"/>
            <a:ext cx="3029407" cy="2095805"/>
          </a:xfrm>
          <a:prstGeom prst="roundRect">
            <a:avLst>
              <a:gd name="adj" fmla="val 4760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6" name="Shape 47"/>
          <p:cNvSpPr/>
          <p:nvPr/>
        </p:nvSpPr>
        <p:spPr>
          <a:xfrm>
            <a:off x="8986723" y="1514246"/>
            <a:ext cx="418795" cy="418795"/>
          </a:xfrm>
          <a:prstGeom prst="roundRect">
            <a:avLst>
              <a:gd name="adj" fmla="val 7939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7" name="Image 17" descr="preencoded.png"/>
          <p:cNvPicPr>
            <a:picLocks noChangeAspect="1"/>
          </p:cNvPicPr>
          <p:nvPr/>
        </p:nvPicPr>
        <p:blipFill>
          <a:blip r:embed="rId9"/>
          <a:srcRect l="-1648" r="-1648"/>
          <a:stretch/>
        </p:blipFill>
        <p:spPr>
          <a:xfrm>
            <a:off x="9111082" y="1628546"/>
            <a:ext cx="171907" cy="190195"/>
          </a:xfrm>
          <a:prstGeom prst="rect">
            <a:avLst/>
          </a:prstGeom>
        </p:spPr>
      </p:pic>
      <p:sp>
        <p:nvSpPr>
          <p:cNvPr id="68" name="Text 48"/>
          <p:cNvSpPr txBox="1"/>
          <p:nvPr/>
        </p:nvSpPr>
        <p:spPr>
          <a:xfrm>
            <a:off x="9519818" y="1505102"/>
            <a:ext cx="2095805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WonJunseo (B)</a:t>
            </a:r>
            <a:endParaRPr lang="en-US" sz="1200" dirty="0"/>
          </a:p>
        </p:txBody>
      </p:sp>
      <p:sp>
        <p:nvSpPr>
          <p:cNvPr id="69" name="Text 49"/>
          <p:cNvSpPr txBox="1"/>
          <p:nvPr/>
        </p:nvSpPr>
        <p:spPr>
          <a:xfrm>
            <a:off x="9519818" y="1762049"/>
            <a:ext cx="20958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Enemy Systems</a:t>
            </a:r>
            <a:endParaRPr lang="en-US" sz="900" dirty="0"/>
          </a:p>
        </p:txBody>
      </p:sp>
      <p:sp>
        <p:nvSpPr>
          <p:cNvPr id="70" name="Shape 50"/>
          <p:cNvSpPr/>
          <p:nvPr/>
        </p:nvSpPr>
        <p:spPr>
          <a:xfrm>
            <a:off x="8986723" y="2095805"/>
            <a:ext cx="647395" cy="286207"/>
          </a:xfrm>
          <a:prstGeom prst="roundRect">
            <a:avLst>
              <a:gd name="adj" fmla="val 85197"/>
            </a:avLst>
          </a:prstGeom>
          <a:solidFill>
            <a:srgbClr val="1A1A1A"/>
          </a:solidFill>
          <a:ln w="12700">
            <a:solidFill>
              <a:srgbClr val="222222"/>
            </a:solidFill>
            <a:prstDash val="solid"/>
          </a:ln>
        </p:spPr>
      </p:sp>
      <p:sp>
        <p:nvSpPr>
          <p:cNvPr id="71" name="Text 51"/>
          <p:cNvSpPr txBox="1"/>
          <p:nvPr/>
        </p:nvSpPr>
        <p:spPr>
          <a:xfrm>
            <a:off x="8986723" y="2095805"/>
            <a:ext cx="648310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63500" rIns="101600" bIns="6350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EnemyAI</a:t>
            </a:r>
            <a:endParaRPr lang="en-US" sz="800" dirty="0"/>
          </a:p>
        </p:txBody>
      </p:sp>
      <p:sp>
        <p:nvSpPr>
          <p:cNvPr id="72" name="Shape 52"/>
          <p:cNvSpPr/>
          <p:nvPr/>
        </p:nvSpPr>
        <p:spPr>
          <a:xfrm>
            <a:off x="9683496" y="2095805"/>
            <a:ext cx="1000354" cy="286207"/>
          </a:xfrm>
          <a:prstGeom prst="roundRect">
            <a:avLst>
              <a:gd name="adj" fmla="val 85197"/>
            </a:avLst>
          </a:prstGeom>
          <a:solidFill>
            <a:srgbClr val="1A1A1A"/>
          </a:solidFill>
          <a:ln w="12700">
            <a:solidFill>
              <a:srgbClr val="222222"/>
            </a:solidFill>
            <a:prstDash val="solid"/>
          </a:ln>
        </p:spPr>
      </p:sp>
      <p:sp>
        <p:nvSpPr>
          <p:cNvPr id="73" name="Text 53"/>
          <p:cNvSpPr txBox="1"/>
          <p:nvPr/>
        </p:nvSpPr>
        <p:spPr>
          <a:xfrm>
            <a:off x="9683496" y="2095805"/>
            <a:ext cx="1000354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63500" rIns="101600" bIns="6350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Monster Prefabs</a:t>
            </a:r>
            <a:endParaRPr lang="en-US" sz="800" dirty="0"/>
          </a:p>
        </p:txBody>
      </p:sp>
      <p:sp>
        <p:nvSpPr>
          <p:cNvPr id="74" name="Shape 54"/>
          <p:cNvSpPr/>
          <p:nvPr/>
        </p:nvSpPr>
        <p:spPr>
          <a:xfrm>
            <a:off x="8986723" y="2438705"/>
            <a:ext cx="972007" cy="286207"/>
          </a:xfrm>
          <a:prstGeom prst="roundRect">
            <a:avLst>
              <a:gd name="adj" fmla="val 85197"/>
            </a:avLst>
          </a:prstGeom>
          <a:solidFill>
            <a:srgbClr val="1A1A1A"/>
          </a:solidFill>
          <a:ln w="12700">
            <a:solidFill>
              <a:srgbClr val="222222"/>
            </a:solidFill>
            <a:prstDash val="solid"/>
          </a:ln>
        </p:spPr>
      </p:sp>
      <p:sp>
        <p:nvSpPr>
          <p:cNvPr id="75" name="Text 55"/>
          <p:cNvSpPr txBox="1"/>
          <p:nvPr/>
        </p:nvSpPr>
        <p:spPr>
          <a:xfrm>
            <a:off x="8986723" y="2438705"/>
            <a:ext cx="972007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63500" rIns="101600" bIns="6350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SpawnManager</a:t>
            </a:r>
            <a:endParaRPr lang="en-US" sz="800" dirty="0"/>
          </a:p>
        </p:txBody>
      </p:sp>
      <p:sp>
        <p:nvSpPr>
          <p:cNvPr id="76" name="Shape 56"/>
          <p:cNvSpPr/>
          <p:nvPr/>
        </p:nvSpPr>
        <p:spPr>
          <a:xfrm>
            <a:off x="10009022" y="2438705"/>
            <a:ext cx="838505" cy="286207"/>
          </a:xfrm>
          <a:prstGeom prst="roundRect">
            <a:avLst>
              <a:gd name="adj" fmla="val 85197"/>
            </a:avLst>
          </a:prstGeom>
          <a:solidFill>
            <a:srgbClr val="1A1A1A"/>
          </a:solidFill>
          <a:ln w="12700">
            <a:solidFill>
              <a:srgbClr val="222222"/>
            </a:solidFill>
            <a:prstDash val="solid"/>
          </a:ln>
        </p:spPr>
      </p:sp>
      <p:sp>
        <p:nvSpPr>
          <p:cNvPr id="77" name="Text 57"/>
          <p:cNvSpPr txBox="1"/>
          <p:nvPr/>
        </p:nvSpPr>
        <p:spPr>
          <a:xfrm>
            <a:off x="10009022" y="2438705"/>
            <a:ext cx="838505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63500" rIns="101600" bIns="6350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Drop System</a:t>
            </a:r>
            <a:endParaRPr lang="en-US" sz="800" dirty="0"/>
          </a:p>
        </p:txBody>
      </p:sp>
      <p:sp>
        <p:nvSpPr>
          <p:cNvPr id="78" name="Shape 58"/>
          <p:cNvSpPr/>
          <p:nvPr/>
        </p:nvSpPr>
        <p:spPr>
          <a:xfrm>
            <a:off x="5619902" y="3543300"/>
            <a:ext cx="3029407" cy="2095805"/>
          </a:xfrm>
          <a:prstGeom prst="roundRect">
            <a:avLst>
              <a:gd name="adj" fmla="val 4760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9" name="Shape 59"/>
          <p:cNvSpPr/>
          <p:nvPr/>
        </p:nvSpPr>
        <p:spPr>
          <a:xfrm>
            <a:off x="5820156" y="3752698"/>
            <a:ext cx="418795" cy="418795"/>
          </a:xfrm>
          <a:prstGeom prst="roundRect">
            <a:avLst>
              <a:gd name="adj" fmla="val 7939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80" name="Image 18" descr="preencoded.png"/>
          <p:cNvPicPr>
            <a:picLocks noChangeAspect="1"/>
          </p:cNvPicPr>
          <p:nvPr/>
        </p:nvPicPr>
        <p:blipFill>
          <a:blip r:embed="rId9"/>
          <a:srcRect l="-1648" r="-1648"/>
          <a:stretch/>
        </p:blipFill>
        <p:spPr>
          <a:xfrm>
            <a:off x="5943600" y="3866998"/>
            <a:ext cx="171907" cy="190195"/>
          </a:xfrm>
          <a:prstGeom prst="rect">
            <a:avLst/>
          </a:prstGeom>
        </p:spPr>
      </p:pic>
      <p:sp>
        <p:nvSpPr>
          <p:cNvPr id="81" name="Text 60"/>
          <p:cNvSpPr txBox="1"/>
          <p:nvPr/>
        </p:nvSpPr>
        <p:spPr>
          <a:xfrm>
            <a:off x="6353251" y="3743554"/>
            <a:ext cx="2095805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YoonTaeWoong (C)</a:t>
            </a:r>
            <a:endParaRPr lang="en-US" sz="1200" dirty="0"/>
          </a:p>
        </p:txBody>
      </p:sp>
      <p:sp>
        <p:nvSpPr>
          <p:cNvPr id="82" name="Text 61"/>
          <p:cNvSpPr txBox="1"/>
          <p:nvPr/>
        </p:nvSpPr>
        <p:spPr>
          <a:xfrm>
            <a:off x="6353251" y="4000500"/>
            <a:ext cx="20958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UI &amp; Management</a:t>
            </a:r>
            <a:endParaRPr lang="en-US" sz="900" dirty="0"/>
          </a:p>
        </p:txBody>
      </p:sp>
      <p:sp>
        <p:nvSpPr>
          <p:cNvPr id="83" name="Shape 62"/>
          <p:cNvSpPr/>
          <p:nvPr/>
        </p:nvSpPr>
        <p:spPr>
          <a:xfrm>
            <a:off x="5820156" y="4334256"/>
            <a:ext cx="743407" cy="286207"/>
          </a:xfrm>
          <a:prstGeom prst="roundRect">
            <a:avLst>
              <a:gd name="adj" fmla="val 85197"/>
            </a:avLst>
          </a:prstGeom>
          <a:solidFill>
            <a:srgbClr val="1A1A1A"/>
          </a:solidFill>
          <a:ln w="12700">
            <a:solidFill>
              <a:srgbClr val="222222"/>
            </a:solidFill>
            <a:prstDash val="solid"/>
          </a:ln>
        </p:spPr>
      </p:sp>
      <p:sp>
        <p:nvSpPr>
          <p:cNvPr id="84" name="Text 63"/>
          <p:cNvSpPr txBox="1"/>
          <p:nvPr/>
        </p:nvSpPr>
        <p:spPr>
          <a:xfrm>
            <a:off x="5820156" y="4334256"/>
            <a:ext cx="743407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63500" rIns="101600" bIns="6350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UIManager</a:t>
            </a:r>
            <a:endParaRPr lang="en-US" sz="800" dirty="0"/>
          </a:p>
        </p:txBody>
      </p:sp>
      <p:sp>
        <p:nvSpPr>
          <p:cNvPr id="85" name="Shape 64"/>
          <p:cNvSpPr/>
          <p:nvPr/>
        </p:nvSpPr>
        <p:spPr>
          <a:xfrm>
            <a:off x="6615684" y="4334256"/>
            <a:ext cx="923544" cy="286207"/>
          </a:xfrm>
          <a:prstGeom prst="roundRect">
            <a:avLst>
              <a:gd name="adj" fmla="val 85197"/>
            </a:avLst>
          </a:prstGeom>
          <a:solidFill>
            <a:srgbClr val="1A1A1A"/>
          </a:solidFill>
          <a:ln w="12700">
            <a:solidFill>
              <a:srgbClr val="222222"/>
            </a:solidFill>
            <a:prstDash val="solid"/>
          </a:ln>
        </p:spPr>
      </p:sp>
      <p:sp>
        <p:nvSpPr>
          <p:cNvPr id="86" name="Text 65"/>
          <p:cNvSpPr txBox="1"/>
          <p:nvPr/>
        </p:nvSpPr>
        <p:spPr>
          <a:xfrm>
            <a:off x="6615684" y="4334256"/>
            <a:ext cx="924458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63500" rIns="101600" bIns="6350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GameManager</a:t>
            </a:r>
            <a:endParaRPr lang="en-US" sz="800" dirty="0"/>
          </a:p>
        </p:txBody>
      </p:sp>
      <p:sp>
        <p:nvSpPr>
          <p:cNvPr id="87" name="Shape 66"/>
          <p:cNvSpPr/>
          <p:nvPr/>
        </p:nvSpPr>
        <p:spPr>
          <a:xfrm>
            <a:off x="5820156" y="4677156"/>
            <a:ext cx="1171346" cy="286207"/>
          </a:xfrm>
          <a:prstGeom prst="roundRect">
            <a:avLst>
              <a:gd name="adj" fmla="val 85197"/>
            </a:avLst>
          </a:prstGeom>
          <a:solidFill>
            <a:srgbClr val="1A1A1A"/>
          </a:solidFill>
          <a:ln w="12700">
            <a:solidFill>
              <a:srgbClr val="222222"/>
            </a:solidFill>
            <a:prstDash val="solid"/>
          </a:ln>
        </p:spPr>
      </p:sp>
      <p:sp>
        <p:nvSpPr>
          <p:cNvPr id="88" name="Text 67"/>
          <p:cNvSpPr txBox="1"/>
          <p:nvPr/>
        </p:nvSpPr>
        <p:spPr>
          <a:xfrm>
            <a:off x="5820156" y="4677156"/>
            <a:ext cx="1172261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63500" rIns="101600" bIns="6350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Scene Management</a:t>
            </a:r>
            <a:endParaRPr lang="en-US" sz="800" dirty="0"/>
          </a:p>
        </p:txBody>
      </p:sp>
      <p:sp>
        <p:nvSpPr>
          <p:cNvPr id="89" name="Shape 68"/>
          <p:cNvSpPr/>
          <p:nvPr/>
        </p:nvSpPr>
        <p:spPr>
          <a:xfrm>
            <a:off x="7043623" y="4677156"/>
            <a:ext cx="761695" cy="286207"/>
          </a:xfrm>
          <a:prstGeom prst="roundRect">
            <a:avLst>
              <a:gd name="adj" fmla="val 85197"/>
            </a:avLst>
          </a:prstGeom>
          <a:solidFill>
            <a:srgbClr val="1A1A1A"/>
          </a:solidFill>
          <a:ln w="12700">
            <a:solidFill>
              <a:srgbClr val="222222"/>
            </a:solidFill>
            <a:prstDash val="solid"/>
          </a:ln>
        </p:spPr>
      </p:sp>
      <p:sp>
        <p:nvSpPr>
          <p:cNvPr id="90" name="Text 69"/>
          <p:cNvSpPr txBox="1"/>
          <p:nvPr/>
        </p:nvSpPr>
        <p:spPr>
          <a:xfrm>
            <a:off x="7043623" y="4677156"/>
            <a:ext cx="762610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63500" rIns="101600" bIns="6350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HUD &amp; Map</a:t>
            </a:r>
            <a:endParaRPr lang="en-US" sz="800" dirty="0"/>
          </a:p>
        </p:txBody>
      </p:sp>
      <p:sp>
        <p:nvSpPr>
          <p:cNvPr id="91" name="Shape 70"/>
          <p:cNvSpPr/>
          <p:nvPr/>
        </p:nvSpPr>
        <p:spPr>
          <a:xfrm>
            <a:off x="8786470" y="3543300"/>
            <a:ext cx="3029407" cy="2095805"/>
          </a:xfrm>
          <a:prstGeom prst="roundRect">
            <a:avLst>
              <a:gd name="adj" fmla="val 4760"/>
            </a:avLst>
          </a:prstGeom>
          <a:solidFill>
            <a:srgbClr val="11111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92" name="Shape 71"/>
          <p:cNvSpPr/>
          <p:nvPr/>
        </p:nvSpPr>
        <p:spPr>
          <a:xfrm>
            <a:off x="8986723" y="3752698"/>
            <a:ext cx="418795" cy="418795"/>
          </a:xfrm>
          <a:prstGeom prst="roundRect">
            <a:avLst>
              <a:gd name="adj" fmla="val 7939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93" name="Image 19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077249" y="3866998"/>
            <a:ext cx="237744" cy="190195"/>
          </a:xfrm>
          <a:prstGeom prst="rect">
            <a:avLst/>
          </a:prstGeom>
        </p:spPr>
      </p:pic>
      <p:sp>
        <p:nvSpPr>
          <p:cNvPr id="94" name="Text 72"/>
          <p:cNvSpPr txBox="1"/>
          <p:nvPr/>
        </p:nvSpPr>
        <p:spPr>
          <a:xfrm>
            <a:off x="9519818" y="3743554"/>
            <a:ext cx="2095805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Version Control</a:t>
            </a:r>
            <a:endParaRPr lang="en-US" sz="1200" dirty="0"/>
          </a:p>
        </p:txBody>
      </p:sp>
      <p:sp>
        <p:nvSpPr>
          <p:cNvPr id="95" name="Text 73"/>
          <p:cNvSpPr txBox="1"/>
          <p:nvPr/>
        </p:nvSpPr>
        <p:spPr>
          <a:xfrm>
            <a:off x="9519818" y="4000500"/>
            <a:ext cx="20958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GitHub</a:t>
            </a:r>
            <a:endParaRPr lang="en-US" sz="900" dirty="0"/>
          </a:p>
        </p:txBody>
      </p:sp>
      <p:sp>
        <p:nvSpPr>
          <p:cNvPr id="96" name="Shape 74"/>
          <p:cNvSpPr/>
          <p:nvPr/>
        </p:nvSpPr>
        <p:spPr>
          <a:xfrm>
            <a:off x="8986723" y="4334256"/>
            <a:ext cx="1009498" cy="286207"/>
          </a:xfrm>
          <a:prstGeom prst="roundRect">
            <a:avLst>
              <a:gd name="adj" fmla="val 85197"/>
            </a:avLst>
          </a:prstGeom>
          <a:solidFill>
            <a:srgbClr val="1A1A1A"/>
          </a:solidFill>
          <a:ln w="12700">
            <a:solidFill>
              <a:srgbClr val="222222"/>
            </a:solidFill>
            <a:prstDash val="solid"/>
          </a:ln>
        </p:spPr>
      </p:sp>
      <p:sp>
        <p:nvSpPr>
          <p:cNvPr id="97" name="Text 75"/>
          <p:cNvSpPr txBox="1"/>
          <p:nvPr/>
        </p:nvSpPr>
        <p:spPr>
          <a:xfrm>
            <a:off x="8986723" y="4334256"/>
            <a:ext cx="1010412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63500" rIns="101600" bIns="6350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main ← develop</a:t>
            </a:r>
            <a:endParaRPr lang="en-US" sz="800" dirty="0"/>
          </a:p>
        </p:txBody>
      </p:sp>
      <p:sp>
        <p:nvSpPr>
          <p:cNvPr id="98" name="Shape 76"/>
          <p:cNvSpPr/>
          <p:nvPr/>
        </p:nvSpPr>
        <p:spPr>
          <a:xfrm>
            <a:off x="10047427" y="4334256"/>
            <a:ext cx="647395" cy="286207"/>
          </a:xfrm>
          <a:prstGeom prst="roundRect">
            <a:avLst>
              <a:gd name="adj" fmla="val 85197"/>
            </a:avLst>
          </a:prstGeom>
          <a:solidFill>
            <a:srgbClr val="1A1A1A"/>
          </a:solidFill>
          <a:ln w="12700">
            <a:solidFill>
              <a:srgbClr val="222222"/>
            </a:solidFill>
            <a:prstDash val="solid"/>
          </a:ln>
        </p:spPr>
      </p:sp>
      <p:sp>
        <p:nvSpPr>
          <p:cNvPr id="99" name="Text 77"/>
          <p:cNvSpPr txBox="1"/>
          <p:nvPr/>
        </p:nvSpPr>
        <p:spPr>
          <a:xfrm>
            <a:off x="10047427" y="4334256"/>
            <a:ext cx="648310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63500" rIns="101600" bIns="6350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feature/*</a:t>
            </a:r>
            <a:endParaRPr lang="en-US" sz="800" dirty="0"/>
          </a:p>
        </p:txBody>
      </p:sp>
      <p:sp>
        <p:nvSpPr>
          <p:cNvPr id="100" name="Shape 78"/>
          <p:cNvSpPr/>
          <p:nvPr/>
        </p:nvSpPr>
        <p:spPr>
          <a:xfrm>
            <a:off x="10750601" y="4334256"/>
            <a:ext cx="771754" cy="286207"/>
          </a:xfrm>
          <a:prstGeom prst="roundRect">
            <a:avLst>
              <a:gd name="adj" fmla="val 85197"/>
            </a:avLst>
          </a:prstGeom>
          <a:solidFill>
            <a:srgbClr val="1A1A1A"/>
          </a:solidFill>
          <a:ln w="12700">
            <a:solidFill>
              <a:srgbClr val="222222"/>
            </a:solidFill>
            <a:prstDash val="solid"/>
          </a:ln>
        </p:spPr>
      </p:sp>
      <p:sp>
        <p:nvSpPr>
          <p:cNvPr id="101" name="Text 79"/>
          <p:cNvSpPr txBox="1"/>
          <p:nvPr/>
        </p:nvSpPr>
        <p:spPr>
          <a:xfrm>
            <a:off x="10750601" y="4334256"/>
            <a:ext cx="771754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63500" rIns="101600" bIns="6350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CCCCC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PR Reviews</a:t>
            </a:r>
            <a:endParaRPr lang="en-US" sz="800" dirty="0"/>
          </a:p>
        </p:txBody>
      </p:sp>
      <p:sp>
        <p:nvSpPr>
          <p:cNvPr id="102" name="Shape 80"/>
          <p:cNvSpPr/>
          <p:nvPr/>
        </p:nvSpPr>
        <p:spPr>
          <a:xfrm>
            <a:off x="5619902" y="5829300"/>
            <a:ext cx="1971446" cy="647395"/>
          </a:xfrm>
          <a:prstGeom prst="roundRect">
            <a:avLst>
              <a:gd name="adj" fmla="val 33234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3" name="Shape 81"/>
          <p:cNvSpPr/>
          <p:nvPr/>
        </p:nvSpPr>
        <p:spPr>
          <a:xfrm>
            <a:off x="5762549" y="5982005"/>
            <a:ext cx="342900" cy="342900"/>
          </a:xfrm>
          <a:prstGeom prst="roundRect">
            <a:avLst>
              <a:gd name="adj" fmla="val 88889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04" name="Image 20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857646" y="6077102"/>
            <a:ext cx="152705" cy="152705"/>
          </a:xfrm>
          <a:prstGeom prst="rect">
            <a:avLst/>
          </a:prstGeom>
        </p:spPr>
      </p:pic>
      <p:sp>
        <p:nvSpPr>
          <p:cNvPr id="105" name="Text 82"/>
          <p:cNvSpPr txBox="1"/>
          <p:nvPr/>
        </p:nvSpPr>
        <p:spPr>
          <a:xfrm>
            <a:off x="6219749" y="5971946"/>
            <a:ext cx="49560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Scripts</a:t>
            </a:r>
            <a:endParaRPr lang="en-US" sz="900" dirty="0"/>
          </a:p>
        </p:txBody>
      </p:sp>
      <p:sp>
        <p:nvSpPr>
          <p:cNvPr id="106" name="Text 83"/>
          <p:cNvSpPr txBox="1"/>
          <p:nvPr/>
        </p:nvSpPr>
        <p:spPr>
          <a:xfrm>
            <a:off x="6219749" y="6133795"/>
            <a:ext cx="589788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15 files</a:t>
            </a:r>
            <a:endParaRPr lang="en-US" sz="1100" dirty="0"/>
          </a:p>
        </p:txBody>
      </p:sp>
      <p:sp>
        <p:nvSpPr>
          <p:cNvPr id="107" name="Shape 84"/>
          <p:cNvSpPr/>
          <p:nvPr/>
        </p:nvSpPr>
        <p:spPr>
          <a:xfrm>
            <a:off x="7731252" y="5829300"/>
            <a:ext cx="1971446" cy="647395"/>
          </a:xfrm>
          <a:prstGeom prst="roundRect">
            <a:avLst>
              <a:gd name="adj" fmla="val 33234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8" name="Shape 85"/>
          <p:cNvSpPr/>
          <p:nvPr/>
        </p:nvSpPr>
        <p:spPr>
          <a:xfrm>
            <a:off x="7873898" y="5982005"/>
            <a:ext cx="342900" cy="342900"/>
          </a:xfrm>
          <a:prstGeom prst="roundRect">
            <a:avLst>
              <a:gd name="adj" fmla="val 88889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09" name="Image 21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7968996" y="6077102"/>
            <a:ext cx="152705" cy="152705"/>
          </a:xfrm>
          <a:prstGeom prst="rect">
            <a:avLst/>
          </a:prstGeom>
        </p:spPr>
      </p:pic>
      <p:sp>
        <p:nvSpPr>
          <p:cNvPr id="110" name="Text 86"/>
          <p:cNvSpPr txBox="1"/>
          <p:nvPr/>
        </p:nvSpPr>
        <p:spPr>
          <a:xfrm>
            <a:off x="8331098" y="5971946"/>
            <a:ext cx="60076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Assets</a:t>
            </a:r>
            <a:endParaRPr lang="en-US" sz="900" dirty="0"/>
          </a:p>
        </p:txBody>
      </p:sp>
      <p:sp>
        <p:nvSpPr>
          <p:cNvPr id="111" name="Text 87"/>
          <p:cNvSpPr txBox="1"/>
          <p:nvPr/>
        </p:nvSpPr>
        <p:spPr>
          <a:xfrm>
            <a:off x="8331098" y="6133795"/>
            <a:ext cx="71414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8 folders</a:t>
            </a:r>
            <a:endParaRPr lang="en-US" sz="1100" dirty="0"/>
          </a:p>
        </p:txBody>
      </p:sp>
      <p:sp>
        <p:nvSpPr>
          <p:cNvPr id="112" name="Shape 88"/>
          <p:cNvSpPr/>
          <p:nvPr/>
        </p:nvSpPr>
        <p:spPr>
          <a:xfrm>
            <a:off x="9842602" y="5829300"/>
            <a:ext cx="1971446" cy="647395"/>
          </a:xfrm>
          <a:prstGeom prst="roundRect">
            <a:avLst>
              <a:gd name="adj" fmla="val 33234"/>
            </a:avLst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3" name="Shape 89"/>
          <p:cNvSpPr/>
          <p:nvPr/>
        </p:nvSpPr>
        <p:spPr>
          <a:xfrm>
            <a:off x="9985248" y="5982005"/>
            <a:ext cx="342900" cy="342900"/>
          </a:xfrm>
          <a:prstGeom prst="roundRect">
            <a:avLst>
              <a:gd name="adj" fmla="val 88889"/>
            </a:avLst>
          </a:prstGeom>
          <a:solidFill>
            <a:srgbClr val="25252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14" name="Image 22" descr="preencoded.png"/>
          <p:cNvPicPr>
            <a:picLocks noChangeAspect="1"/>
          </p:cNvPicPr>
          <p:nvPr/>
        </p:nvPicPr>
        <p:blipFill>
          <a:blip r:embed="rId13"/>
          <a:srcRect t="-43" b="-43"/>
          <a:stretch/>
        </p:blipFill>
        <p:spPr>
          <a:xfrm>
            <a:off x="10090404" y="6077102"/>
            <a:ext cx="133502" cy="152705"/>
          </a:xfrm>
          <a:prstGeom prst="rect">
            <a:avLst/>
          </a:prstGeom>
        </p:spPr>
      </p:pic>
      <p:sp>
        <p:nvSpPr>
          <p:cNvPr id="115" name="Text 90"/>
          <p:cNvSpPr txBox="1"/>
          <p:nvPr/>
        </p:nvSpPr>
        <p:spPr>
          <a:xfrm>
            <a:off x="10442448" y="5971946"/>
            <a:ext cx="52395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Commits</a:t>
            </a:r>
            <a:endParaRPr lang="en-US" sz="900" dirty="0"/>
          </a:p>
        </p:txBody>
      </p:sp>
      <p:sp>
        <p:nvSpPr>
          <p:cNvPr id="116" name="Text 91"/>
          <p:cNvSpPr txBox="1"/>
          <p:nvPr/>
        </p:nvSpPr>
        <p:spPr>
          <a:xfrm>
            <a:off x="10442448" y="6133795"/>
            <a:ext cx="62362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47 total</a:t>
            </a:r>
            <a:endParaRPr lang="en-US" sz="1100" dirty="0"/>
          </a:p>
        </p:txBody>
      </p:sp>
      <p:sp>
        <p:nvSpPr>
          <p:cNvPr id="117" name="Shape 92"/>
          <p:cNvSpPr/>
          <p:nvPr/>
        </p:nvSpPr>
        <p:spPr>
          <a:xfrm>
            <a:off x="0" y="0"/>
            <a:ext cx="12191695" cy="666598"/>
          </a:xfrm>
          <a:prstGeom prst="rect">
            <a:avLst/>
          </a:prstGeom>
          <a:solidFill>
            <a:srgbClr val="111111"/>
          </a:solidFill>
          <a:ln/>
        </p:spPr>
      </p:sp>
      <p:sp>
        <p:nvSpPr>
          <p:cNvPr id="118" name="Shape 93"/>
          <p:cNvSpPr/>
          <p:nvPr/>
        </p:nvSpPr>
        <p:spPr>
          <a:xfrm>
            <a:off x="0" y="657454"/>
            <a:ext cx="12191695" cy="9144"/>
          </a:xfrm>
          <a:prstGeom prst="rect">
            <a:avLst/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19" name="Shape 94"/>
          <p:cNvSpPr/>
          <p:nvPr/>
        </p:nvSpPr>
        <p:spPr>
          <a:xfrm>
            <a:off x="381305" y="157277"/>
            <a:ext cx="342900" cy="342900"/>
          </a:xfrm>
          <a:prstGeom prst="roundRect">
            <a:avLst>
              <a:gd name="adj" fmla="val 88889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20" name="Image 23" descr="preencoded.png"/>
          <p:cNvPicPr>
            <a:picLocks noChangeAspect="1"/>
          </p:cNvPicPr>
          <p:nvPr/>
        </p:nvPicPr>
        <p:blipFill>
          <a:blip r:embed="rId14"/>
          <a:srcRect l="-1282" r="-1282"/>
          <a:stretch/>
        </p:blipFill>
        <p:spPr>
          <a:xfrm>
            <a:off x="442570" y="233172"/>
            <a:ext cx="219456" cy="190195"/>
          </a:xfrm>
          <a:prstGeom prst="rect">
            <a:avLst/>
          </a:prstGeom>
        </p:spPr>
      </p:pic>
      <p:sp>
        <p:nvSpPr>
          <p:cNvPr id="121" name="Text 95"/>
          <p:cNvSpPr txBox="1"/>
          <p:nvPr/>
        </p:nvSpPr>
        <p:spPr>
          <a:xfrm>
            <a:off x="866851" y="138074"/>
            <a:ext cx="2969971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Software Structure</a:t>
            </a:r>
            <a:endParaRPr lang="en-US" sz="2100" dirty="0"/>
          </a:p>
        </p:txBody>
      </p:sp>
      <p:sp>
        <p:nvSpPr>
          <p:cNvPr id="122" name="Text 96"/>
          <p:cNvSpPr txBox="1"/>
          <p:nvPr/>
        </p:nvSpPr>
        <p:spPr>
          <a:xfrm>
            <a:off x="8889797" y="213970"/>
            <a:ext cx="201808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Project Folder Structure</a:t>
            </a:r>
            <a:endParaRPr lang="en-US" sz="1200" dirty="0"/>
          </a:p>
        </p:txBody>
      </p:sp>
      <p:sp>
        <p:nvSpPr>
          <p:cNvPr id="123" name="Text 97"/>
          <p:cNvSpPr txBox="1"/>
          <p:nvPr/>
        </p:nvSpPr>
        <p:spPr>
          <a:xfrm>
            <a:off x="10770718" y="213970"/>
            <a:ext cx="5669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|</a:t>
            </a:r>
            <a:endParaRPr lang="en-US" sz="1200" dirty="0"/>
          </a:p>
        </p:txBody>
      </p:sp>
      <p:sp>
        <p:nvSpPr>
          <p:cNvPr id="124" name="Text 98"/>
          <p:cNvSpPr txBox="1"/>
          <p:nvPr/>
        </p:nvSpPr>
        <p:spPr>
          <a:xfrm>
            <a:off x="11002975" y="213970"/>
            <a:ext cx="94731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Team Roles</a:t>
            </a:r>
            <a:endParaRPr lang="en-US" sz="1200" dirty="0"/>
          </a:p>
        </p:txBody>
      </p:sp>
      <p:sp>
        <p:nvSpPr>
          <p:cNvPr id="125" name="Text 99"/>
          <p:cNvSpPr txBox="1"/>
          <p:nvPr/>
        </p:nvSpPr>
        <p:spPr>
          <a:xfrm>
            <a:off x="11637569" y="6391656"/>
            <a:ext cx="19019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1201</Words>
  <Application>Microsoft Office PowerPoint</Application>
  <PresentationFormat>와이드스크린</PresentationFormat>
  <Paragraphs>373</Paragraphs>
  <Slides>11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Inter</vt:lpstr>
      <vt:lpstr>Noto Sans KR</vt:lpstr>
      <vt:lpstr>Arial</vt:lpstr>
      <vt:lpstr>Consolas</vt:lpstr>
      <vt:lpstr>Fira Code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태웅 윤</cp:lastModifiedBy>
  <cp:revision>1</cp:revision>
  <dcterms:created xsi:type="dcterms:W3CDTF">2026-05-06T08:43:44Z</dcterms:created>
  <dcterms:modified xsi:type="dcterms:W3CDTF">2026-05-06T23:30:56Z</dcterms:modified>
</cp:coreProperties>
</file>